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17"/>
  </p:notesMasterIdLst>
  <p:sldIdLst>
    <p:sldId id="256" r:id="rId3"/>
    <p:sldId id="1309" r:id="rId4"/>
    <p:sldId id="1310" r:id="rId5"/>
    <p:sldId id="257" r:id="rId6"/>
    <p:sldId id="1307" r:id="rId7"/>
    <p:sldId id="2852" r:id="rId8"/>
    <p:sldId id="2849" r:id="rId9"/>
    <p:sldId id="1277" r:id="rId10"/>
    <p:sldId id="1300" r:id="rId11"/>
    <p:sldId id="1304" r:id="rId12"/>
    <p:sldId id="1306" r:id="rId13"/>
    <p:sldId id="1298" r:id="rId14"/>
    <p:sldId id="1297" r:id="rId15"/>
    <p:sldId id="13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345F6-7620-4BA1-95BD-4D4F86D31F48}" v="3650" dt="2023-02-16T15:22:16.630"/>
    <p1510:client id="{A881ADD8-4630-4827-85C8-CD413C935047}" v="1698" dt="2023-02-16T18:00:19.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803" autoAdjust="0"/>
  </p:normalViewPr>
  <p:slideViewPr>
    <p:cSldViewPr snapToGrid="0">
      <p:cViewPr varScale="1">
        <p:scale>
          <a:sx n="77" d="100"/>
          <a:sy n="77" d="100"/>
        </p:scale>
        <p:origin x="18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FF449-2639-4EC9-95C7-D1302B540C63}"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4138C-31A0-4E70-A654-D6F7E5808103}" type="slidenum">
              <a:rPr lang="en-US" smtClean="0"/>
              <a:t>‹#›</a:t>
            </a:fld>
            <a:endParaRPr lang="en-US"/>
          </a:p>
        </p:txBody>
      </p:sp>
    </p:spTree>
    <p:extLst>
      <p:ext uri="{BB962C8B-B14F-4D97-AF65-F5344CB8AC3E}">
        <p14:creationId xmlns:p14="http://schemas.microsoft.com/office/powerpoint/2010/main" val="3858989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Travis. Hi everyone, my name is Jason Nemecek, my title is the National Soil Data Application Scientist for the Soil and Plant Science Division. My role is to provide national technical soil leadership to Conservation, which includes getting soil data connected to conservation 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Nutrient Runoff model, there were a lot soil scientists, GIS experts and developers that helped Travis and I build this custom geospatial model. We wanted to make it </a:t>
            </a:r>
            <a:r>
              <a:rPr lang="en-US" dirty="0">
                <a:highlight>
                  <a:srgbClr val="FFFF00"/>
                </a:highlight>
              </a:rPr>
              <a:t>easy for everyone and </a:t>
            </a:r>
            <a:r>
              <a:rPr lang="en-US" dirty="0"/>
              <a:t>automate these rating classes into Conservation Desktop. With this automation, planners have </a:t>
            </a:r>
            <a:r>
              <a:rPr lang="en-US" sz="1200" dirty="0">
                <a:effectLst/>
                <a:latin typeface="Georgia" panose="02040502050405020303" pitchFamily="18" charset="0"/>
                <a:ea typeface="Georgia" panose="02040502050405020303" pitchFamily="18" charset="0"/>
                <a:cs typeface="Georgia" panose="02040502050405020303" pitchFamily="18" charset="0"/>
              </a:rPr>
              <a:t>a science-based methodology in their workflow with a visualization. This helps them to make better informed conservation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Georgia" panose="02040502050405020303" pitchFamily="18" charset="0"/>
              <a:ea typeface="Georgia" panose="02040502050405020303" pitchFamily="18" charset="0"/>
              <a:cs typeface="Georgia" panose="02040502050405020303" pitchFamily="18" charset="0"/>
            </a:endParaRPr>
          </a:p>
          <a:p>
            <a:r>
              <a:rPr lang="en-US" dirty="0"/>
              <a:t>This slide shows the breakdown of the rating classes for the Nutrient Runoff based on the </a:t>
            </a:r>
            <a:r>
              <a:rPr lang="en-US" sz="1200" dirty="0">
                <a:effectLst/>
                <a:latin typeface="Georgia" panose="02040502050405020303" pitchFamily="18" charset="0"/>
                <a:ea typeface="Calibri" panose="020F0502020204030204" pitchFamily="34" charset="0"/>
                <a:cs typeface="Arial" panose="020B0604020202020204" pitchFamily="34" charset="0"/>
              </a:rPr>
              <a:t>inherent soil properties  derived from the Soil data and geospatial datasets.  What this slide is trying to show is the classes and the descriptions which tries to provide a little more insight of what each class means. It may help someone understand why something might be low or high based on criteria used in the model.  </a:t>
            </a:r>
          </a:p>
          <a:p>
            <a:endParaRPr lang="en-US" sz="1200" dirty="0">
              <a:effectLst/>
              <a:latin typeface="Georgia" panose="02040502050405020303" pitchFamily="18" charset="0"/>
              <a:ea typeface="Calibri" panose="020F0502020204030204" pitchFamily="34" charset="0"/>
              <a:cs typeface="Arial" panose="020B0604020202020204" pitchFamily="34" charset="0"/>
            </a:endParaRPr>
          </a:p>
          <a:p>
            <a:r>
              <a:rPr lang="en-US" sz="1200" dirty="0">
                <a:effectLst/>
                <a:latin typeface="Georgia" panose="02040502050405020303" pitchFamily="18" charset="0"/>
                <a:ea typeface="Calibri" panose="020F0502020204030204" pitchFamily="34" charset="0"/>
                <a:cs typeface="Arial" panose="020B0604020202020204" pitchFamily="34" charset="0"/>
              </a:rPr>
              <a:t>If anyone is interested in learning more, I can provide a more technical document in the chat.    Now back to you Travis. </a:t>
            </a:r>
            <a:endParaRPr lang="en-US" dirty="0"/>
          </a:p>
        </p:txBody>
      </p:sp>
      <p:sp>
        <p:nvSpPr>
          <p:cNvPr id="4" name="Slide Number Placeholder 3"/>
          <p:cNvSpPr>
            <a:spLocks noGrp="1"/>
          </p:cNvSpPr>
          <p:nvPr>
            <p:ph type="sldNum" sz="quarter" idx="5"/>
          </p:nvPr>
        </p:nvSpPr>
        <p:spPr/>
        <p:txBody>
          <a:bodyPr/>
          <a:lstStyle/>
          <a:p>
            <a:fld id="{FFF4138C-31A0-4E70-A654-D6F7E5808103}" type="slidenum">
              <a:rPr lang="en-US" smtClean="0"/>
              <a:t>5</a:t>
            </a:fld>
            <a:endParaRPr lang="en-US"/>
          </a:p>
        </p:txBody>
      </p:sp>
    </p:spTree>
    <p:extLst>
      <p:ext uri="{BB962C8B-B14F-4D97-AF65-F5344CB8AC3E}">
        <p14:creationId xmlns:p14="http://schemas.microsoft.com/office/powerpoint/2010/main" val="353681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This is the general process to build a model. Models that use maps are incredibly powerful in telling stories because they connect us to a place. Getting a good map with a story, is complex, the process takes a lot of work. Landscapes have many interconnected processes and changing conditions. Not every process or system is well-known, even after decades of research. With the climate crisis, we can look to technology and high-quality data to help us adapt solutions. NRCS is a geospatial organization and using a geospatial approach to technology. We can enable collaboration across disciplines and assist conservation planning and other land management decision tools. We can take in and store all kinds of  data, manage it, analyze it, and make powerful maps with it.  Maps mobilize people and decisions since they show location and give context. The conservation planner or producer can connect the map and the information and see what’s happening on the ground. With additional data layers like satellite imagery through AI and machine learning, we harness technology and train models to recognize conservation on the ground. This results in better, more informed decisions.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6B7C76B-A920-4786-957E-AB598E3634C3}" type="slidenum">
              <a:rPr lang="en-US" smtClean="0"/>
              <a:t>6</a:t>
            </a:fld>
            <a:endParaRPr lang="en-US"/>
          </a:p>
        </p:txBody>
      </p:sp>
    </p:spTree>
    <p:extLst>
      <p:ext uri="{BB962C8B-B14F-4D97-AF65-F5344CB8AC3E}">
        <p14:creationId xmlns:p14="http://schemas.microsoft.com/office/powerpoint/2010/main" val="3430686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This is the general process to build a model. Models that use maps are incredibly powerful in telling stories because they connect us to a place. Getting a good map with a story, is complex, the process takes a lot of work. Landscapes have many interconnected processes and changing conditions. Not every process or system is well-known, even after decades of research. With the climate crisis, we can look to technology and high-quality data to help us adapt solutions. NRCS is a geospatial organization and using a geospatial approach to technology. We can enable collaboration across disciplines and assist conservation planning and other land management decision tools. We can take in and store all kinds of  data, manage it, analyze it, and make powerful maps with it.  Maps mobilize people and decisions since they show location and give context. The conservation planner or producer can connect the map and the information and see what’s happening on the ground. With additional data layers like satellite imagery through AI and machine learning, we harness technology and train models to recognize conservation on the ground. This results in better, more informed decisions.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6B7C76B-A920-4786-957E-AB598E3634C3}" type="slidenum">
              <a:rPr lang="en-US" smtClean="0"/>
              <a:t>7</a:t>
            </a:fld>
            <a:endParaRPr lang="en-US"/>
          </a:p>
        </p:txBody>
      </p:sp>
    </p:spTree>
    <p:extLst>
      <p:ext uri="{BB962C8B-B14F-4D97-AF65-F5344CB8AC3E}">
        <p14:creationId xmlns:p14="http://schemas.microsoft.com/office/powerpoint/2010/main" val="153769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703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894A-9F21-6850-FED5-CB654DDD27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59932F-46B9-432D-8512-23633E4FE4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C76125-BDA6-2D72-7D67-9FA38556C9EB}"/>
              </a:ext>
            </a:extLst>
          </p:cNvPr>
          <p:cNvSpPr>
            <a:spLocks noGrp="1"/>
          </p:cNvSpPr>
          <p:nvPr>
            <p:ph type="dt" sz="half" idx="10"/>
          </p:nvPr>
        </p:nvSpPr>
        <p:spPr/>
        <p:txBody>
          <a:bodyPr/>
          <a:lstStyle/>
          <a:p>
            <a:fld id="{F95EE7A8-72C3-44A4-9A8A-7EC75315CF7F}" type="datetimeFigureOut">
              <a:rPr lang="en-US" smtClean="0"/>
              <a:t>2/16/2023</a:t>
            </a:fld>
            <a:endParaRPr lang="en-US"/>
          </a:p>
        </p:txBody>
      </p:sp>
      <p:sp>
        <p:nvSpPr>
          <p:cNvPr id="5" name="Footer Placeholder 4">
            <a:extLst>
              <a:ext uri="{FF2B5EF4-FFF2-40B4-BE49-F238E27FC236}">
                <a16:creationId xmlns:a16="http://schemas.microsoft.com/office/drawing/2014/main" id="{F7E0F2D8-2291-7D0A-E882-8DF5B7AA8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89828-6E2D-0D93-8467-89ACEAFE1804}"/>
              </a:ext>
            </a:extLst>
          </p:cNvPr>
          <p:cNvSpPr>
            <a:spLocks noGrp="1"/>
          </p:cNvSpPr>
          <p:nvPr>
            <p:ph type="sldNum" sz="quarter" idx="12"/>
          </p:nvPr>
        </p:nvSpPr>
        <p:spPr/>
        <p:txBody>
          <a:bodyPr/>
          <a:lstStyle/>
          <a:p>
            <a:fld id="{567AC568-87EA-4162-9E90-38BB5796580C}" type="slidenum">
              <a:rPr lang="en-US" smtClean="0"/>
              <a:t>‹#›</a:t>
            </a:fld>
            <a:endParaRPr lang="en-US"/>
          </a:p>
        </p:txBody>
      </p:sp>
    </p:spTree>
    <p:extLst>
      <p:ext uri="{BB962C8B-B14F-4D97-AF65-F5344CB8AC3E}">
        <p14:creationId xmlns:p14="http://schemas.microsoft.com/office/powerpoint/2010/main" val="78019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BBA4-2FB7-E041-9F77-F485B959AB87}"/>
              </a:ext>
            </a:extLst>
          </p:cNvPr>
          <p:cNvSpPr>
            <a:spLocks noGrp="1"/>
          </p:cNvSpPr>
          <p:nvPr>
            <p:ph type="title" hasCustomPrompt="1"/>
          </p:nvPr>
        </p:nvSpPr>
        <p:spPr>
          <a:xfrm>
            <a:off x="171450" y="808039"/>
            <a:ext cx="10058401" cy="770731"/>
          </a:xfrm>
          <a:prstGeom prst="rect">
            <a:avLst/>
          </a:prstGeom>
        </p:spPr>
        <p:txBody>
          <a:bodyPr/>
          <a:lstStyle>
            <a:lvl1pPr>
              <a:defRPr sz="4000" b="1" i="0">
                <a:solidFill>
                  <a:srgbClr val="0C6C55"/>
                </a:solidFill>
                <a:latin typeface="Arial" panose="020B0604020202020204" pitchFamily="34" charset="0"/>
                <a:cs typeface="Arial" panose="020B0604020202020204" pitchFamily="34" charset="0"/>
              </a:defRPr>
            </a:lvl1pPr>
          </a:lstStyle>
          <a:p>
            <a:r>
              <a:rPr lang="en-US"/>
              <a:t>Title of Slide</a:t>
            </a:r>
          </a:p>
        </p:txBody>
      </p:sp>
    </p:spTree>
    <p:extLst>
      <p:ext uri="{BB962C8B-B14F-4D97-AF65-F5344CB8AC3E}">
        <p14:creationId xmlns:p14="http://schemas.microsoft.com/office/powerpoint/2010/main" val="41595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6B7-8805-4582-84B0-25D75248FFCA}"/>
              </a:ext>
            </a:extLst>
          </p:cNvPr>
          <p:cNvSpPr>
            <a:spLocks noGrp="1"/>
          </p:cNvSpPr>
          <p:nvPr>
            <p:ph type="title" hasCustomPrompt="1"/>
          </p:nvPr>
        </p:nvSpPr>
        <p:spPr>
          <a:xfrm>
            <a:off x="914400" y="685800"/>
            <a:ext cx="7461504" cy="530352"/>
          </a:xfrm>
        </p:spPr>
        <p:txBody>
          <a:bodyPr anchor="b"/>
          <a:lstStyle>
            <a:lvl1pPr>
              <a:defRPr/>
            </a:lvl1pPr>
          </a:lstStyle>
          <a:p>
            <a:r>
              <a:rPr lang="en-US"/>
              <a:t>Click to edit title</a:t>
            </a:r>
          </a:p>
        </p:txBody>
      </p:sp>
      <p:sp>
        <p:nvSpPr>
          <p:cNvPr id="10" name="Text Placeholder 2">
            <a:extLst>
              <a:ext uri="{FF2B5EF4-FFF2-40B4-BE49-F238E27FC236}">
                <a16:creationId xmlns:a16="http://schemas.microsoft.com/office/drawing/2014/main" id="{174EAE92-0D6E-4398-A00B-A9DC5E76FE13}"/>
              </a:ext>
            </a:extLst>
          </p:cNvPr>
          <p:cNvSpPr>
            <a:spLocks noGrp="1"/>
          </p:cNvSpPr>
          <p:nvPr>
            <p:ph type="body" idx="15" hasCustomPrompt="1"/>
          </p:nvPr>
        </p:nvSpPr>
        <p:spPr>
          <a:xfrm>
            <a:off x="914400" y="1257300"/>
            <a:ext cx="7461504" cy="265176"/>
          </a:xfrm>
        </p:spPr>
        <p:txBody>
          <a:bodyPr anchor="t"/>
          <a:lstStyle>
            <a:lvl1pPr marL="0" indent="0" algn="l" defTabSz="914400" rtl="0" eaLnBrk="1" latinLnBrk="0" hangingPunct="1">
              <a:lnSpc>
                <a:spcPct val="110000"/>
              </a:lnSpc>
              <a:spcBef>
                <a:spcPts val="0"/>
              </a:spcBef>
              <a:spcAft>
                <a:spcPts val="900"/>
              </a:spcAft>
              <a:buFont typeface="Arial" panose="020B0604020202020204" pitchFamily="34" charset="0"/>
              <a:buNone/>
              <a:defRPr lang="en-US" sz="1400" b="1" kern="1200" dirty="0">
                <a:solidFill>
                  <a:schemeClr val="accent3"/>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7" name="Footer Placeholder 4">
            <a:extLst>
              <a:ext uri="{FF2B5EF4-FFF2-40B4-BE49-F238E27FC236}">
                <a16:creationId xmlns:a16="http://schemas.microsoft.com/office/drawing/2014/main" id="{ACC24CDD-6130-4C5D-975B-23825CF61712}"/>
              </a:ext>
            </a:extLst>
          </p:cNvPr>
          <p:cNvSpPr>
            <a:spLocks noGrp="1"/>
          </p:cNvSpPr>
          <p:nvPr>
            <p:ph type="ftr" sz="quarter" idx="11"/>
          </p:nvPr>
        </p:nvSpPr>
        <p:spPr>
          <a:xfrm>
            <a:off x="914400" y="6365784"/>
            <a:ext cx="6710680" cy="111056"/>
          </a:xfrm>
        </p:spPr>
        <p:txBody>
          <a:bodyPr anchor="t">
            <a:spAutoFit/>
          </a:bodyPr>
          <a:lstStyle>
            <a:lvl1pPr>
              <a:defRPr sz="700"/>
            </a:lvl1pPr>
          </a:lstStyle>
          <a:p>
            <a:endParaRPr lang="en-US"/>
          </a:p>
        </p:txBody>
      </p:sp>
      <p:sp>
        <p:nvSpPr>
          <p:cNvPr id="6" name="TextBox 5">
            <a:extLst>
              <a:ext uri="{FF2B5EF4-FFF2-40B4-BE49-F238E27FC236}">
                <a16:creationId xmlns:a16="http://schemas.microsoft.com/office/drawing/2014/main" id="{C3A24E3C-6419-4B5A-B80A-7BA009B7EEB2}"/>
              </a:ext>
              <a:ext uri="{C183D7F6-B498-43B3-948B-1728B52AA6E4}">
                <adec:decorative xmlns:adec="http://schemas.microsoft.com/office/drawing/2017/decorative" val="1"/>
              </a:ext>
            </a:extLst>
          </p:cNvPr>
          <p:cNvSpPr txBox="1"/>
          <p:nvPr userDrawn="1"/>
        </p:nvSpPr>
        <p:spPr>
          <a:xfrm>
            <a:off x="10789920" y="6365784"/>
            <a:ext cx="487680" cy="183332"/>
          </a:xfrm>
          <a:prstGeom prst="rect">
            <a:avLst/>
          </a:prstGeom>
        </p:spPr>
        <p:txBody>
          <a:bodyPr vert="horz" wrap="square" lIns="0" tIns="0" rIns="0" bIns="0" rtlCol="0" anchor="t">
            <a:noAutofit/>
          </a:bodyPr>
          <a:lstStyle/>
          <a:p>
            <a:pPr marL="0" algn="r" defTabSz="914400" rtl="0" eaLnBrk="1" latinLnBrk="0" hangingPunct="1"/>
            <a:fld id="{208997C6-AED8-4153-89E3-7FC682DCDBBA}" type="slidenum">
              <a:rPr lang="en-US" sz="800" kern="1200" smtClean="0">
                <a:solidFill>
                  <a:schemeClr val="tx2"/>
                </a:solidFill>
                <a:latin typeface="+mn-lt"/>
                <a:ea typeface="+mn-ea"/>
                <a:cs typeface="+mn-cs"/>
              </a:rPr>
              <a:pPr marL="0" algn="r" defTabSz="914400" rtl="0" eaLnBrk="1" latinLnBrk="0" hangingPunct="1"/>
              <a:t>‹#›</a:t>
            </a:fld>
            <a:endParaRPr lang="en-US" sz="1200" kern="1200">
              <a:solidFill>
                <a:schemeClr val="tx2"/>
              </a:solidFill>
              <a:latin typeface="+mn-lt"/>
              <a:ea typeface="+mn-ea"/>
              <a:cs typeface="+mn-cs"/>
            </a:endParaRPr>
          </a:p>
        </p:txBody>
      </p:sp>
    </p:spTree>
    <p:extLst>
      <p:ext uri="{BB962C8B-B14F-4D97-AF65-F5344CB8AC3E}">
        <p14:creationId xmlns:p14="http://schemas.microsoft.com/office/powerpoint/2010/main" val="3053406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53D2ED-7B18-F24E-9594-69354461AB7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08951102"/>
      </p:ext>
    </p:extLst>
  </p:cSld>
  <p:clrMap bg1="lt1" tx1="dk1" bg2="lt2" tx2="dk2" accent1="accent1" accent2="accent2" accent3="accent3" accent4="accent4" accent5="accent5" accent6="accent6" hlink="hlink" folHlink="folHlink"/>
  <p:sldLayoutIdLst>
    <p:sldLayoutId id="2147483661"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0C6132-39F6-844C-870A-E1823458DCAB}"/>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64987307"/>
      </p:ext>
    </p:extLst>
  </p:cSld>
  <p:clrMap bg1="lt1" tx1="dk1" bg2="lt2" tx2="dk2" accent1="accent1" accent2="accent2" accent3="accent3" accent4="accent4" accent5="accent5" accent6="accent6" hlink="hlink" folHlink="folHlink"/>
  <p:sldLayoutIdLst>
    <p:sldLayoutId id="2147483664"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irectives.sc.egov.usda.gov/OpenNonWebContent.aspx?content=47389.wba" TargetMode="External"/><Relationship Id="rId2" Type="http://schemas.openxmlformats.org/officeDocument/2006/relationships/hyperlink" Target="https://gcc02.safelinks.protection.outlook.com/?url=https%3A%2F%2Fusdagcc-my.sharepoint.com%2F%3Av%3A%2Fg%2Fpersonal%2Fchieh_chen_usda_gov%2FEcKgByBJla5LtOaCpiavGzwBtGvv70decs1bhZuvJ7Ikug%3Fe%3D4%253AAysC6n&amp;data=05%7C01%7C%7C3d67951540d642780d9a08db0de09ae0%7Ced5b36e701ee4ebc867ee03cfa0d4697%7C0%7C0%7C638119030538556394%7CUnknown%7CTWFpbGZsb3d8eyJWIjoiMC4wLjAwMDAiLCJQIjoiV2luMzIiLCJBTiI6Ik1haWwiLCJXVCI6Mn0%3D%7C3000%7C%7C%7C&amp;sdata=z4IjXG35bqRSeA0gYPKxS2ZG86CZWxhCwQe5Mv%2F0wvc%3D&amp;reserved=0"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5FA1-090E-11D3-9349-DE051DEDB46C}"/>
              </a:ext>
            </a:extLst>
          </p:cNvPr>
          <p:cNvSpPr>
            <a:spLocks noGrp="1"/>
          </p:cNvSpPr>
          <p:nvPr>
            <p:ph type="ctrTitle"/>
          </p:nvPr>
        </p:nvSpPr>
        <p:spPr>
          <a:xfrm>
            <a:off x="195942" y="1602378"/>
            <a:ext cx="7027817" cy="2412274"/>
          </a:xfrm>
        </p:spPr>
        <p:txBody>
          <a:bodyPr/>
          <a:lstStyle/>
          <a:p>
            <a:r>
              <a:rPr lang="en-US">
                <a:solidFill>
                  <a:schemeClr val="bg1"/>
                </a:solidFill>
              </a:rPr>
              <a:t>CCBI and Sensitive Areas Analysis Workshop</a:t>
            </a:r>
          </a:p>
        </p:txBody>
      </p:sp>
      <p:sp>
        <p:nvSpPr>
          <p:cNvPr id="3" name="Subtitle 2">
            <a:extLst>
              <a:ext uri="{FF2B5EF4-FFF2-40B4-BE49-F238E27FC236}">
                <a16:creationId xmlns:a16="http://schemas.microsoft.com/office/drawing/2014/main" id="{3258FDC0-7165-00E3-7E01-D8C7412642D5}"/>
              </a:ext>
            </a:extLst>
          </p:cNvPr>
          <p:cNvSpPr>
            <a:spLocks noGrp="1"/>
          </p:cNvSpPr>
          <p:nvPr>
            <p:ph type="subTitle" idx="1"/>
          </p:nvPr>
        </p:nvSpPr>
        <p:spPr>
          <a:xfrm>
            <a:off x="365760" y="4285661"/>
            <a:ext cx="6688183" cy="900293"/>
          </a:xfrm>
        </p:spPr>
        <p:txBody>
          <a:bodyPr/>
          <a:lstStyle/>
          <a:p>
            <a:r>
              <a:rPr lang="en-US">
                <a:solidFill>
                  <a:schemeClr val="bg1"/>
                </a:solidFill>
              </a:rPr>
              <a:t>February 16, 2023</a:t>
            </a:r>
          </a:p>
        </p:txBody>
      </p:sp>
    </p:spTree>
    <p:extLst>
      <p:ext uri="{BB962C8B-B14F-4D97-AF65-F5344CB8AC3E}">
        <p14:creationId xmlns:p14="http://schemas.microsoft.com/office/powerpoint/2010/main" val="320800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495425"/>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5A88FA7-8757-ED5A-D741-4EB17D6DEBBD}"/>
              </a:ext>
            </a:extLst>
          </p:cNvPr>
          <p:cNvPicPr>
            <a:picLocks noChangeAspect="1"/>
          </p:cNvPicPr>
          <p:nvPr/>
        </p:nvPicPr>
        <p:blipFill>
          <a:blip r:embed="rId2"/>
          <a:stretch>
            <a:fillRect/>
          </a:stretch>
        </p:blipFill>
        <p:spPr>
          <a:xfrm>
            <a:off x="3922718" y="1418114"/>
            <a:ext cx="3785692" cy="4868386"/>
          </a:xfrm>
          <a:prstGeom prst="rect">
            <a:avLst/>
          </a:prstGeom>
        </p:spPr>
      </p:pic>
      <p:sp>
        <p:nvSpPr>
          <p:cNvPr id="4" name="TextBox 3">
            <a:extLst>
              <a:ext uri="{FF2B5EF4-FFF2-40B4-BE49-F238E27FC236}">
                <a16:creationId xmlns:a16="http://schemas.microsoft.com/office/drawing/2014/main" id="{E11FC178-9546-46B5-F2C5-4BBEE40E2149}"/>
              </a:ext>
            </a:extLst>
          </p:cNvPr>
          <p:cNvSpPr txBox="1"/>
          <p:nvPr/>
        </p:nvSpPr>
        <p:spPr>
          <a:xfrm>
            <a:off x="0" y="698471"/>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Planning Analysis – Future Modeling Efforts; Rainfall Factor from NOAA</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25452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495425"/>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121666-492A-10D9-A253-6001EA2AD3E5}"/>
              </a:ext>
            </a:extLst>
          </p:cNvPr>
          <p:cNvPicPr>
            <a:picLocks noChangeAspect="1"/>
          </p:cNvPicPr>
          <p:nvPr/>
        </p:nvPicPr>
        <p:blipFill>
          <a:blip r:embed="rId2"/>
          <a:stretch>
            <a:fillRect/>
          </a:stretch>
        </p:blipFill>
        <p:spPr>
          <a:xfrm>
            <a:off x="1828949" y="2148717"/>
            <a:ext cx="7629376" cy="4137783"/>
          </a:xfrm>
          <a:prstGeom prst="rect">
            <a:avLst/>
          </a:prstGeom>
        </p:spPr>
      </p:pic>
      <p:sp>
        <p:nvSpPr>
          <p:cNvPr id="4" name="TextBox 3">
            <a:extLst>
              <a:ext uri="{FF2B5EF4-FFF2-40B4-BE49-F238E27FC236}">
                <a16:creationId xmlns:a16="http://schemas.microsoft.com/office/drawing/2014/main" id="{A6700A2D-128B-5D66-E6C4-4E6B35931721}"/>
              </a:ext>
            </a:extLst>
          </p:cNvPr>
          <p:cNvSpPr txBox="1"/>
          <p:nvPr/>
        </p:nvSpPr>
        <p:spPr>
          <a:xfrm>
            <a:off x="0" y="734464"/>
            <a:ext cx="12192000" cy="10772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Planning Analysis – Future Modeling Efforts</a:t>
            </a:r>
            <a:br>
              <a:rPr lang="en-US" sz="3200"/>
            </a:br>
            <a:r>
              <a:rPr lang="en-US" sz="3200"/>
              <a:t>3m Best available Digital Terrain Model</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 name="Title 6">
            <a:extLst>
              <a:ext uri="{FF2B5EF4-FFF2-40B4-BE49-F238E27FC236}">
                <a16:creationId xmlns:a16="http://schemas.microsoft.com/office/drawing/2014/main" id="{733DAE91-E3BC-CA11-8118-8FFFAB01FAC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2242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495425"/>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49110E8-4C68-AE8D-EA80-637919C0B1C8}"/>
              </a:ext>
            </a:extLst>
          </p:cNvPr>
          <p:cNvPicPr>
            <a:picLocks noChangeAspect="1"/>
          </p:cNvPicPr>
          <p:nvPr/>
        </p:nvPicPr>
        <p:blipFill>
          <a:blip r:embed="rId2"/>
          <a:stretch>
            <a:fillRect/>
          </a:stretch>
        </p:blipFill>
        <p:spPr>
          <a:xfrm>
            <a:off x="3434477" y="1495425"/>
            <a:ext cx="4203452" cy="4918181"/>
          </a:xfrm>
          <a:prstGeom prst="rect">
            <a:avLst/>
          </a:prstGeom>
        </p:spPr>
      </p:pic>
      <p:sp>
        <p:nvSpPr>
          <p:cNvPr id="5" name="TextBox 4">
            <a:extLst>
              <a:ext uri="{FF2B5EF4-FFF2-40B4-BE49-F238E27FC236}">
                <a16:creationId xmlns:a16="http://schemas.microsoft.com/office/drawing/2014/main" id="{36AD71CE-5BFB-4858-8082-85CBA74931AD}"/>
              </a:ext>
            </a:extLst>
          </p:cNvPr>
          <p:cNvSpPr txBox="1"/>
          <p:nvPr/>
        </p:nvSpPr>
        <p:spPr>
          <a:xfrm>
            <a:off x="0" y="698471"/>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Planning Analysis – Nutrient Loss Runoff Sensitive Areas </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5049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495425"/>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CEB8B9C-54DC-4A49-A766-DB9BEF51CC80}"/>
              </a:ext>
            </a:extLst>
          </p:cNvPr>
          <p:cNvPicPr>
            <a:picLocks noChangeAspect="1"/>
          </p:cNvPicPr>
          <p:nvPr/>
        </p:nvPicPr>
        <p:blipFill>
          <a:blip r:embed="rId2"/>
          <a:stretch>
            <a:fillRect/>
          </a:stretch>
        </p:blipFill>
        <p:spPr>
          <a:xfrm>
            <a:off x="6711646" y="1416782"/>
            <a:ext cx="4005163" cy="4948359"/>
          </a:xfrm>
          <a:prstGeom prst="rect">
            <a:avLst/>
          </a:prstGeom>
        </p:spPr>
      </p:pic>
      <p:pic>
        <p:nvPicPr>
          <p:cNvPr id="5" name="Picture 4">
            <a:extLst>
              <a:ext uri="{FF2B5EF4-FFF2-40B4-BE49-F238E27FC236}">
                <a16:creationId xmlns:a16="http://schemas.microsoft.com/office/drawing/2014/main" id="{25889EDB-A911-84DE-E09F-E0A29147A229}"/>
              </a:ext>
            </a:extLst>
          </p:cNvPr>
          <p:cNvPicPr>
            <a:picLocks noChangeAspect="1"/>
          </p:cNvPicPr>
          <p:nvPr/>
        </p:nvPicPr>
        <p:blipFill>
          <a:blip r:embed="rId3"/>
          <a:stretch>
            <a:fillRect/>
          </a:stretch>
        </p:blipFill>
        <p:spPr>
          <a:xfrm>
            <a:off x="142084" y="1551793"/>
            <a:ext cx="6222643" cy="3754414"/>
          </a:xfrm>
          <a:prstGeom prst="rect">
            <a:avLst/>
          </a:prstGeom>
        </p:spPr>
      </p:pic>
      <p:sp>
        <p:nvSpPr>
          <p:cNvPr id="8" name="TextBox 7">
            <a:extLst>
              <a:ext uri="{FF2B5EF4-FFF2-40B4-BE49-F238E27FC236}">
                <a16:creationId xmlns:a16="http://schemas.microsoft.com/office/drawing/2014/main" id="{21A26B8B-D4D5-69CC-9B0B-B5BDED335604}"/>
              </a:ext>
            </a:extLst>
          </p:cNvPr>
          <p:cNvSpPr txBox="1"/>
          <p:nvPr/>
        </p:nvSpPr>
        <p:spPr>
          <a:xfrm>
            <a:off x="0" y="698471"/>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Planning Analysis – Nutrient Loss Runoff Sensitive Areas </a:t>
            </a:r>
            <a:endPar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47562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495425"/>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D90A787-C5D1-030C-B7D3-A23C5CBB40B8}"/>
              </a:ext>
            </a:extLst>
          </p:cNvPr>
          <p:cNvSpPr txBox="1"/>
          <p:nvPr/>
        </p:nvSpPr>
        <p:spPr>
          <a:xfrm>
            <a:off x="723161" y="2249550"/>
            <a:ext cx="8886058" cy="2585323"/>
          </a:xfrm>
          <a:prstGeom prst="rect">
            <a:avLst/>
          </a:prstGeom>
          <a:noFill/>
        </p:spPr>
        <p:txBody>
          <a:bodyPr wrap="square">
            <a:spAutoFit/>
          </a:bodyPr>
          <a:lstStyle/>
          <a:p>
            <a:pPr marL="342900" marR="0" lvl="0" indent="-342900">
              <a:spcBef>
                <a:spcPts val="0"/>
              </a:spcBef>
              <a:spcAft>
                <a:spcPts val="0"/>
              </a:spcAft>
              <a:buFont typeface="Arial" panose="020B0604020202020204" pitchFamily="34" charset="0"/>
              <a:buChar char="•"/>
            </a:pPr>
            <a:r>
              <a:rPr lang="en-US" sz="1800" b="1">
                <a:solidFill>
                  <a:srgbClr val="000000"/>
                </a:solidFill>
                <a:effectLst/>
                <a:latin typeface="Calibri" panose="020F0502020204030204" pitchFamily="34" charset="0"/>
                <a:ea typeface="Times New Roman" panose="02020603050405020304" pitchFamily="18" charset="0"/>
              </a:rPr>
              <a:t>CCBI Field Level Webinar:</a:t>
            </a:r>
          </a:p>
          <a:p>
            <a:pPr marL="342900" marR="0" lvl="0" indent="-342900">
              <a:spcBef>
                <a:spcPts val="0"/>
              </a:spcBef>
              <a:spcAft>
                <a:spcPts val="0"/>
              </a:spcAft>
              <a:buFont typeface="+mj-lt"/>
              <a:buAutoNum type="arabicPeriod"/>
            </a:pPr>
            <a:endParaRPr lang="en-US" b="1">
              <a:solidFill>
                <a:srgbClr val="000000"/>
              </a:solidFill>
              <a:latin typeface="Calibri" panose="020F0502020204030204" pitchFamily="34" charset="0"/>
              <a:ea typeface="Times New Roman" panose="02020603050405020304" pitchFamily="18" charset="0"/>
            </a:endParaRPr>
          </a:p>
          <a:p>
            <a:pPr marR="0" lvl="0">
              <a:spcBef>
                <a:spcPts val="0"/>
              </a:spcBef>
              <a:spcAft>
                <a:spcPts val="0"/>
              </a:spcAft>
            </a:pPr>
            <a:r>
              <a:rPr lang="en-US" sz="1800" u="sng">
                <a:solidFill>
                  <a:srgbClr val="0000FF"/>
                </a:solidFill>
                <a:effectLst/>
                <a:latin typeface="Segoe UI" panose="020B0502040204020203" pitchFamily="34" charset="0"/>
                <a:ea typeface="Calibri" panose="020F0502020204030204" pitchFamily="34" charset="0"/>
                <a:hlinkClick r:id="rId2"/>
              </a:rPr>
              <a:t>CEAP Conservation Benefits Indicator (CCBI) review and webinar-20211014_140044-Meeting Recording </a:t>
            </a:r>
            <a:endParaRPr lang="en-US" sz="1800" u="sng">
              <a:solidFill>
                <a:srgbClr val="0000FF"/>
              </a:solidFill>
              <a:effectLst/>
              <a:latin typeface="Segoe UI" panose="020B0502040204020203" pitchFamily="34" charset="0"/>
              <a:ea typeface="Calibri" panose="020F0502020204030204" pitchFamily="34" charset="0"/>
            </a:endParaRPr>
          </a:p>
          <a:p>
            <a:pPr marR="0" lvl="0">
              <a:spcBef>
                <a:spcPts val="0"/>
              </a:spcBef>
              <a:spcAft>
                <a:spcPts val="0"/>
              </a:spcAft>
            </a:pPr>
            <a:endParaRPr lang="en-US" b="1">
              <a:solidFill>
                <a:srgbClr val="000000"/>
              </a:solidFill>
              <a:latin typeface="Calibri" panose="020F0502020204030204" pitchFamily="34" charset="0"/>
              <a:ea typeface="Times New Roman" panose="02020603050405020304" pitchFamily="18" charset="0"/>
            </a:endParaRPr>
          </a:p>
          <a:p>
            <a:pPr marL="342900" indent="-342900">
              <a:buFont typeface="Arial" panose="020B0604020202020204" pitchFamily="34" charset="0"/>
              <a:buChar char="•"/>
            </a:pPr>
            <a:r>
              <a:rPr lang="en-US" sz="1800" b="1">
                <a:solidFill>
                  <a:srgbClr val="000000"/>
                </a:solidFill>
                <a:effectLst/>
                <a:latin typeface="Calibri" panose="020F0502020204030204" pitchFamily="34" charset="0"/>
                <a:ea typeface="Times New Roman" panose="02020603050405020304" pitchFamily="18" charset="0"/>
              </a:rPr>
              <a:t>CCBI Field Level User Guide:</a:t>
            </a:r>
          </a:p>
          <a:p>
            <a:endParaRPr lang="en-US" b="1">
              <a:solidFill>
                <a:srgbClr val="000000"/>
              </a:solidFill>
              <a:latin typeface="Calibri" panose="020F0502020204030204" pitchFamily="34" charset="0"/>
              <a:ea typeface="Calibri" panose="020F0502020204030204" pitchFamily="34" charset="0"/>
            </a:endParaRPr>
          </a:p>
          <a:p>
            <a:r>
              <a:rPr lang="en-US" sz="1800" u="sng">
                <a:solidFill>
                  <a:srgbClr val="0563C1"/>
                </a:solidFill>
                <a:effectLst/>
                <a:latin typeface="Calibri" panose="020F0502020204030204" pitchFamily="34" charset="0"/>
                <a:ea typeface="Calibri" panose="020F0502020204030204" pitchFamily="34" charset="0"/>
                <a:hlinkClick r:id="rId3"/>
              </a:rPr>
              <a:t>https://directives.sc.egov.usda.gov/OpenNonWebContent.aspx?content=47389.wba</a:t>
            </a:r>
            <a:endParaRPr lang="en-US" sz="1800">
              <a:effectLst/>
              <a:latin typeface="Calibri" panose="020F0502020204030204" pitchFamily="34" charset="0"/>
              <a:ea typeface="Calibri" panose="020F0502020204030204" pitchFamily="34" charset="0"/>
            </a:endParaRPr>
          </a:p>
          <a:p>
            <a:pPr marR="0" lvl="0">
              <a:spcBef>
                <a:spcPts val="0"/>
              </a:spcBef>
              <a:spcAft>
                <a:spcPts val="0"/>
              </a:spcAft>
            </a:pPr>
            <a:r>
              <a:rPr lang="en-US" sz="1800" b="1">
                <a:solidFill>
                  <a:srgbClr val="000000"/>
                </a:solidFill>
                <a:effectLst/>
                <a:latin typeface="Calibri" panose="020F0502020204030204" pitchFamily="34" charset="0"/>
                <a:ea typeface="Times New Roman" panose="02020603050405020304" pitchFamily="18" charset="0"/>
              </a:rPr>
              <a:t> </a:t>
            </a:r>
            <a:endParaRPr lang="en-US" sz="1600">
              <a:solidFill>
                <a:srgbClr val="000000"/>
              </a:solidFill>
              <a:effectLst/>
              <a:latin typeface="Calibri" panose="020F0502020204030204" pitchFamily="34" charset="0"/>
              <a:ea typeface="Calibri" panose="020F0502020204030204" pitchFamily="34" charset="0"/>
            </a:endParaRPr>
          </a:p>
        </p:txBody>
      </p:sp>
      <p:sp>
        <p:nvSpPr>
          <p:cNvPr id="4" name="TextBox 3">
            <a:extLst>
              <a:ext uri="{FF2B5EF4-FFF2-40B4-BE49-F238E27FC236}">
                <a16:creationId xmlns:a16="http://schemas.microsoft.com/office/drawing/2014/main" id="{6AE281F1-445E-0264-E43E-835DAD81FCD6}"/>
              </a:ext>
            </a:extLst>
          </p:cNvPr>
          <p:cNvSpPr txBox="1"/>
          <p:nvPr/>
        </p:nvSpPr>
        <p:spPr>
          <a:xfrm>
            <a:off x="0" y="69209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Additional CCBI Information</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145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8D92A2-205C-46D3-BF3F-8C5EE19AA720}"/>
              </a:ext>
            </a:extLst>
          </p:cNvPr>
          <p:cNvSpPr txBox="1"/>
          <p:nvPr/>
        </p:nvSpPr>
        <p:spPr>
          <a:xfrm>
            <a:off x="0" y="73446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rgbClr val="000000"/>
                </a:solidFill>
                <a:latin typeface="Times New Roman" panose="02020603050405020304" pitchFamily="18" charset="0"/>
              </a:rPr>
              <a:t>Reminders</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 name="Content Placeholder 2">
            <a:extLst>
              <a:ext uri="{FF2B5EF4-FFF2-40B4-BE49-F238E27FC236}">
                <a16:creationId xmlns:a16="http://schemas.microsoft.com/office/drawing/2014/main" id="{16291F39-9300-C5E2-FBB3-9D268D536335}"/>
              </a:ext>
            </a:extLst>
          </p:cNvPr>
          <p:cNvSpPr txBox="1">
            <a:spLocks/>
          </p:cNvSpPr>
          <p:nvPr/>
        </p:nvSpPr>
        <p:spPr>
          <a:xfrm>
            <a:off x="324395" y="2417807"/>
            <a:ext cx="6450874" cy="37914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Session is being recorded</a:t>
            </a:r>
          </a:p>
          <a:p>
            <a:r>
              <a:rPr lang="en-US"/>
              <a:t>Please mute</a:t>
            </a:r>
          </a:p>
          <a:p>
            <a:r>
              <a:rPr lang="en-US"/>
              <a:t>Enter questions in chat</a:t>
            </a:r>
          </a:p>
        </p:txBody>
      </p:sp>
    </p:spTree>
    <p:extLst>
      <p:ext uri="{BB962C8B-B14F-4D97-AF65-F5344CB8AC3E}">
        <p14:creationId xmlns:p14="http://schemas.microsoft.com/office/powerpoint/2010/main" val="341483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8D92A2-205C-46D3-BF3F-8C5EE19AA720}"/>
              </a:ext>
            </a:extLst>
          </p:cNvPr>
          <p:cNvSpPr txBox="1"/>
          <p:nvPr/>
        </p:nvSpPr>
        <p:spPr>
          <a:xfrm>
            <a:off x="0" y="73446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Agenda</a:t>
            </a:r>
          </a:p>
        </p:txBody>
      </p:sp>
      <p:sp>
        <p:nvSpPr>
          <p:cNvPr id="9" name="Content Placeholder 2">
            <a:extLst>
              <a:ext uri="{FF2B5EF4-FFF2-40B4-BE49-F238E27FC236}">
                <a16:creationId xmlns:a16="http://schemas.microsoft.com/office/drawing/2014/main" id="{D63B1464-2A2E-0685-EE57-CE020EA22396}"/>
              </a:ext>
            </a:extLst>
          </p:cNvPr>
          <p:cNvSpPr txBox="1">
            <a:spLocks/>
          </p:cNvSpPr>
          <p:nvPr/>
        </p:nvSpPr>
        <p:spPr>
          <a:xfrm>
            <a:off x="420189" y="1681980"/>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CCBI (</a:t>
            </a:r>
            <a:r>
              <a:rPr lang="en-US">
                <a:latin typeface="Calibri" panose="020F0502020204030204" pitchFamily="34" charset="0"/>
              </a:rPr>
              <a:t>Conservation Benefits Indicator</a:t>
            </a:r>
            <a:r>
              <a:rPr lang="en-US"/>
              <a:t>) </a:t>
            </a:r>
          </a:p>
          <a:p>
            <a:pPr marL="457200" lvl="1" indent="0">
              <a:buFont typeface="Arial" panose="020B0604020202020204" pitchFamily="34" charset="0"/>
              <a:buNone/>
            </a:pPr>
            <a:r>
              <a:rPr lang="en-US" i="1"/>
              <a:t>Robert “Tony” Oesterling, GIS Analyst, Paradigm Systems GIS, Resource Inventory and Assessment Division-SSRA</a:t>
            </a:r>
          </a:p>
          <a:p>
            <a:r>
              <a:rPr lang="en-US"/>
              <a:t>Sensitive Areas Analysis Demo &amp; Planning Analysis</a:t>
            </a:r>
          </a:p>
          <a:p>
            <a:pPr marL="457200" lvl="1" indent="0">
              <a:buFont typeface="Arial" panose="020B0604020202020204" pitchFamily="34" charset="0"/>
              <a:buNone/>
            </a:pPr>
            <a:r>
              <a:rPr lang="en-US" i="1"/>
              <a:t>Travis Rome, National Geospatial Lead</a:t>
            </a:r>
          </a:p>
          <a:p>
            <a:pPr marL="457200" lvl="1" indent="0">
              <a:buFont typeface="Arial" panose="020B0604020202020204" pitchFamily="34" charset="0"/>
              <a:buNone/>
            </a:pPr>
            <a:r>
              <a:rPr lang="en-US" i="1"/>
              <a:t>Jason Nemecek, National Soil Data Applications Scientist</a:t>
            </a:r>
          </a:p>
          <a:p>
            <a:r>
              <a:rPr lang="en-US"/>
              <a:t>CEAP (</a:t>
            </a:r>
            <a:r>
              <a:rPr lang="en-US">
                <a:latin typeface="Calibri" panose="020F0502020204030204" pitchFamily="34" charset="0"/>
              </a:rPr>
              <a:t>Conservation Effects Assessment Project</a:t>
            </a:r>
            <a:r>
              <a:rPr lang="en-US"/>
              <a:t>) References</a:t>
            </a:r>
          </a:p>
          <a:p>
            <a:pPr marL="457200" lvl="1" indent="0">
              <a:spcBef>
                <a:spcPts val="0"/>
              </a:spcBef>
              <a:buFont typeface="Arial" panose="020B0604020202020204" pitchFamily="34" charset="0"/>
              <a:buNone/>
            </a:pPr>
            <a:r>
              <a:rPr lang="en-US" i="1"/>
              <a:t>Peter Chen, Resource Analytics Lab Coordinator, Resource Inventory &amp; Assessment Division-SSRA</a:t>
            </a:r>
          </a:p>
          <a:p>
            <a:r>
              <a:rPr lang="en-US"/>
              <a:t>Q &amp; A</a:t>
            </a:r>
          </a:p>
        </p:txBody>
      </p:sp>
    </p:spTree>
    <p:extLst>
      <p:ext uri="{BB962C8B-B14F-4D97-AF65-F5344CB8AC3E}">
        <p14:creationId xmlns:p14="http://schemas.microsoft.com/office/powerpoint/2010/main" val="1127226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BABF3D-A1D7-40E8-BB04-5DF88DF4A6A1}"/>
              </a:ext>
            </a:extLst>
          </p:cNvPr>
          <p:cNvSpPr txBox="1">
            <a:spLocks/>
          </p:cNvSpPr>
          <p:nvPr/>
        </p:nvSpPr>
        <p:spPr>
          <a:xfrm>
            <a:off x="549851" y="2490968"/>
            <a:ext cx="6534879" cy="9380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a:solidFill>
                  <a:prstClr val="white"/>
                </a:solidFill>
                <a:latin typeface="Calibri Light" panose="020F0302020204030204"/>
              </a:rPr>
              <a:t>Conservation Planning Analysis</a:t>
            </a:r>
            <a:endParaRPr kumimoji="0" lang="en-US" sz="4400" b="1" i="0" u="none" strike="noStrike" kern="1200" cap="none" spc="0" normalizeH="0" baseline="0" noProof="0">
              <a:ln>
                <a:noFill/>
              </a:ln>
              <a:solidFill>
                <a:prstClr val="white"/>
              </a:solidFill>
              <a:effectLst/>
              <a:uLnTx/>
              <a:uFillTx/>
              <a:latin typeface="Calibri Light" panose="020F0302020204030204"/>
              <a:ea typeface="+mj-ea"/>
              <a:cs typeface="+mj-cs"/>
            </a:endParaRPr>
          </a:p>
        </p:txBody>
      </p:sp>
      <p:sp>
        <p:nvSpPr>
          <p:cNvPr id="4" name="Rectangle 3">
            <a:extLst>
              <a:ext uri="{FF2B5EF4-FFF2-40B4-BE49-F238E27FC236}">
                <a16:creationId xmlns:a16="http://schemas.microsoft.com/office/drawing/2014/main" id="{CF3EDB24-036C-47F2-8F09-BF4898A7D7C2}"/>
              </a:ext>
            </a:extLst>
          </p:cNvPr>
          <p:cNvSpPr/>
          <p:nvPr/>
        </p:nvSpPr>
        <p:spPr>
          <a:xfrm>
            <a:off x="7658597" y="3406877"/>
            <a:ext cx="4326925"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Travis Rome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Conservation Planning and Technical Assistance Division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National Geospatial Lead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60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D57C88-9289-482D-8463-7BAA78675B9C}"/>
              </a:ext>
            </a:extLst>
          </p:cNvPr>
          <p:cNvSpPr/>
          <p:nvPr/>
        </p:nvSpPr>
        <p:spPr>
          <a:xfrm>
            <a:off x="9458325" y="1503814"/>
            <a:ext cx="1009650" cy="479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image">
            <a:extLst>
              <a:ext uri="{FF2B5EF4-FFF2-40B4-BE49-F238E27FC236}">
                <a16:creationId xmlns:a16="http://schemas.microsoft.com/office/drawing/2014/main" id="{F3A84837-C802-A9B0-129D-E1262FBF4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438" y="1503814"/>
            <a:ext cx="6657975"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B94A4C-184D-A5A2-2B3B-21373F12AEFF}"/>
              </a:ext>
            </a:extLst>
          </p:cNvPr>
          <p:cNvSpPr txBox="1"/>
          <p:nvPr/>
        </p:nvSpPr>
        <p:spPr>
          <a:xfrm>
            <a:off x="0" y="73446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t>Planning Analysis – Nutrient Loss Runoff Sensitive Areas Soil Ratings</a:t>
            </a:r>
            <a:endPar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 name="TextBox 5">
            <a:extLst>
              <a:ext uri="{FF2B5EF4-FFF2-40B4-BE49-F238E27FC236}">
                <a16:creationId xmlns:a16="http://schemas.microsoft.com/office/drawing/2014/main" id="{244A1C9A-8506-4C4B-9CC5-4B5FDACEF07A}"/>
              </a:ext>
            </a:extLst>
          </p:cNvPr>
          <p:cNvSpPr txBox="1"/>
          <p:nvPr/>
        </p:nvSpPr>
        <p:spPr>
          <a:xfrm>
            <a:off x="10018816" y="1345701"/>
            <a:ext cx="2173184" cy="4968238"/>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6586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1D9F0FA7-DDD1-45F4-841E-7C2B4AE9F0D3}"/>
              </a:ext>
            </a:extLst>
          </p:cNvPr>
          <p:cNvSpPr txBox="1"/>
          <p:nvPr/>
        </p:nvSpPr>
        <p:spPr>
          <a:xfrm>
            <a:off x="10308934" y="985472"/>
            <a:ext cx="1702651" cy="4968238"/>
          </a:xfrm>
          <a:prstGeom prst="rect">
            <a:avLst/>
          </a:prstGeom>
          <a:solidFill>
            <a:schemeClr val="bg1"/>
          </a:solidFill>
        </p:spPr>
        <p:txBody>
          <a:bodyPr wrap="square" rtlCol="0">
            <a:spAutoFit/>
          </a:bodyPr>
          <a:lstStyle/>
          <a:p>
            <a:endParaRPr lang="en-US" dirty="0"/>
          </a:p>
        </p:txBody>
      </p:sp>
      <p:sp>
        <p:nvSpPr>
          <p:cNvPr id="4" name="Oval 3">
            <a:extLst>
              <a:ext uri="{FF2B5EF4-FFF2-40B4-BE49-F238E27FC236}">
                <a16:creationId xmlns:a16="http://schemas.microsoft.com/office/drawing/2014/main" id="{AA91517D-2371-4C99-BF06-176668D4E370}"/>
              </a:ext>
            </a:extLst>
          </p:cNvPr>
          <p:cNvSpPr/>
          <p:nvPr/>
        </p:nvSpPr>
        <p:spPr>
          <a:xfrm>
            <a:off x="4861493" y="5595283"/>
            <a:ext cx="1841089" cy="71685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Runoff Model</a:t>
            </a:r>
          </a:p>
        </p:txBody>
      </p:sp>
      <p:grpSp>
        <p:nvGrpSpPr>
          <p:cNvPr id="45" name="Group 44">
            <a:extLst>
              <a:ext uri="{FF2B5EF4-FFF2-40B4-BE49-F238E27FC236}">
                <a16:creationId xmlns:a16="http://schemas.microsoft.com/office/drawing/2014/main" id="{67FD39C5-CB87-4FDC-8455-C5A553ECDF46}"/>
              </a:ext>
            </a:extLst>
          </p:cNvPr>
          <p:cNvGrpSpPr/>
          <p:nvPr/>
        </p:nvGrpSpPr>
        <p:grpSpPr>
          <a:xfrm>
            <a:off x="9171905" y="2340728"/>
            <a:ext cx="1060005" cy="1115282"/>
            <a:chOff x="4176856" y="903111"/>
            <a:chExt cx="1749008" cy="2280982"/>
          </a:xfrm>
        </p:grpSpPr>
        <p:pic>
          <p:nvPicPr>
            <p:cNvPr id="16" name="Picture 15">
              <a:extLst>
                <a:ext uri="{FF2B5EF4-FFF2-40B4-BE49-F238E27FC236}">
                  <a16:creationId xmlns:a16="http://schemas.microsoft.com/office/drawing/2014/main" id="{B80879E5-74E8-4377-99FC-45548E42F004}"/>
                </a:ext>
              </a:extLst>
            </p:cNvPr>
            <p:cNvPicPr>
              <a:picLocks noChangeAspect="1"/>
            </p:cNvPicPr>
            <p:nvPr/>
          </p:nvPicPr>
          <p:blipFill>
            <a:blip r:embed="rId3"/>
            <a:stretch>
              <a:fillRect/>
            </a:stretch>
          </p:blipFill>
          <p:spPr>
            <a:xfrm>
              <a:off x="4221248" y="903111"/>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7018EEDC-2CDB-46D7-B6DA-F9FD56C9D7D8}"/>
                </a:ext>
              </a:extLst>
            </p:cNvPr>
            <p:cNvSpPr txBox="1"/>
            <p:nvPr/>
          </p:nvSpPr>
          <p:spPr>
            <a:xfrm>
              <a:off x="4176856" y="2239893"/>
              <a:ext cx="1749008" cy="944200"/>
            </a:xfrm>
            <a:prstGeom prst="rect">
              <a:avLst/>
            </a:prstGeom>
            <a:noFill/>
          </p:spPr>
          <p:txBody>
            <a:bodyPr wrap="square" rtlCol="0">
              <a:spAutoFit/>
            </a:bodyPr>
            <a:lstStyle/>
            <a:p>
              <a:pPr algn="ctr"/>
              <a:r>
                <a:rPr lang="en-US" sz="1200" dirty="0"/>
                <a:t>Rainfall Factor</a:t>
              </a:r>
            </a:p>
          </p:txBody>
        </p:sp>
      </p:grpSp>
      <p:grpSp>
        <p:nvGrpSpPr>
          <p:cNvPr id="48" name="Group 47">
            <a:extLst>
              <a:ext uri="{FF2B5EF4-FFF2-40B4-BE49-F238E27FC236}">
                <a16:creationId xmlns:a16="http://schemas.microsoft.com/office/drawing/2014/main" id="{BEA94D90-0871-45D8-BFA0-C1ACF7252BE7}"/>
              </a:ext>
            </a:extLst>
          </p:cNvPr>
          <p:cNvGrpSpPr/>
          <p:nvPr/>
        </p:nvGrpSpPr>
        <p:grpSpPr>
          <a:xfrm>
            <a:off x="1123790" y="2368142"/>
            <a:ext cx="1209949" cy="1039927"/>
            <a:chOff x="644330" y="2723001"/>
            <a:chExt cx="2182565" cy="2202946"/>
          </a:xfrm>
        </p:grpSpPr>
        <p:sp>
          <p:nvSpPr>
            <p:cNvPr id="31" name="TextBox 30">
              <a:extLst>
                <a:ext uri="{FF2B5EF4-FFF2-40B4-BE49-F238E27FC236}">
                  <a16:creationId xmlns:a16="http://schemas.microsoft.com/office/drawing/2014/main" id="{2B3CFA9B-CA3B-4187-AD4D-AD5F3AA807CF}"/>
                </a:ext>
              </a:extLst>
            </p:cNvPr>
            <p:cNvSpPr txBox="1"/>
            <p:nvPr/>
          </p:nvSpPr>
          <p:spPr>
            <a:xfrm>
              <a:off x="807784" y="4306206"/>
              <a:ext cx="2019111" cy="619741"/>
            </a:xfrm>
            <a:prstGeom prst="rect">
              <a:avLst/>
            </a:prstGeom>
            <a:noFill/>
          </p:spPr>
          <p:txBody>
            <a:bodyPr wrap="square" rtlCol="0">
              <a:spAutoFit/>
            </a:bodyPr>
            <a:lstStyle/>
            <a:p>
              <a:r>
                <a:rPr lang="en-US" sz="1200" dirty="0"/>
                <a:t>Slope</a:t>
              </a:r>
            </a:p>
          </p:txBody>
        </p:sp>
        <p:pic>
          <p:nvPicPr>
            <p:cNvPr id="36" name="Picture 35">
              <a:extLst>
                <a:ext uri="{FF2B5EF4-FFF2-40B4-BE49-F238E27FC236}">
                  <a16:creationId xmlns:a16="http://schemas.microsoft.com/office/drawing/2014/main" id="{DC8C40EB-C35B-4F66-BEC2-F1F70D4464C3}"/>
                </a:ext>
              </a:extLst>
            </p:cNvPr>
            <p:cNvPicPr>
              <a:picLocks noChangeAspect="1"/>
            </p:cNvPicPr>
            <p:nvPr/>
          </p:nvPicPr>
          <p:blipFill rotWithShape="1">
            <a:blip r:embed="rId4"/>
            <a:srcRect r="8874"/>
            <a:stretch/>
          </p:blipFill>
          <p:spPr>
            <a:xfrm>
              <a:off x="644330" y="2723001"/>
              <a:ext cx="1508761" cy="1377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50" name="Group 49">
            <a:extLst>
              <a:ext uri="{FF2B5EF4-FFF2-40B4-BE49-F238E27FC236}">
                <a16:creationId xmlns:a16="http://schemas.microsoft.com/office/drawing/2014/main" id="{100119DA-A5D9-4660-9748-C475A15777CF}"/>
              </a:ext>
            </a:extLst>
          </p:cNvPr>
          <p:cNvGrpSpPr/>
          <p:nvPr/>
        </p:nvGrpSpPr>
        <p:grpSpPr>
          <a:xfrm>
            <a:off x="4410286" y="2349813"/>
            <a:ext cx="1000262" cy="1007001"/>
            <a:chOff x="4315752" y="2719065"/>
            <a:chExt cx="1724531" cy="1947422"/>
          </a:xfrm>
        </p:grpSpPr>
        <p:pic>
          <p:nvPicPr>
            <p:cNvPr id="40" name="Picture 39">
              <a:extLst>
                <a:ext uri="{FF2B5EF4-FFF2-40B4-BE49-F238E27FC236}">
                  <a16:creationId xmlns:a16="http://schemas.microsoft.com/office/drawing/2014/main" id="{D625D1AA-65DC-4012-B106-31B95E5E15E9}"/>
                </a:ext>
              </a:extLst>
            </p:cNvPr>
            <p:cNvPicPr>
              <a:picLocks noChangeAspect="1"/>
            </p:cNvPicPr>
            <p:nvPr/>
          </p:nvPicPr>
          <p:blipFill>
            <a:blip r:embed="rId5"/>
            <a:stretch>
              <a:fillRect/>
            </a:stretch>
          </p:blipFill>
          <p:spPr>
            <a:xfrm>
              <a:off x="4381800" y="2719065"/>
              <a:ext cx="1508760" cy="1190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TextBox 40">
              <a:extLst>
                <a:ext uri="{FF2B5EF4-FFF2-40B4-BE49-F238E27FC236}">
                  <a16:creationId xmlns:a16="http://schemas.microsoft.com/office/drawing/2014/main" id="{4D412525-854E-41BB-B2C7-B3A32B624E7F}"/>
                </a:ext>
              </a:extLst>
            </p:cNvPr>
            <p:cNvSpPr txBox="1"/>
            <p:nvPr/>
          </p:nvSpPr>
          <p:spPr>
            <a:xfrm>
              <a:off x="4315752" y="4120159"/>
              <a:ext cx="1724531" cy="546328"/>
            </a:xfrm>
            <a:prstGeom prst="rect">
              <a:avLst/>
            </a:prstGeom>
            <a:noFill/>
          </p:spPr>
          <p:txBody>
            <a:bodyPr wrap="square" rtlCol="0">
              <a:spAutoFit/>
            </a:bodyPr>
            <a:lstStyle/>
            <a:p>
              <a:r>
                <a:rPr lang="en-US" sz="1200"/>
                <a:t>Slope Length</a:t>
              </a:r>
            </a:p>
          </p:txBody>
        </p:sp>
      </p:grpSp>
      <p:grpSp>
        <p:nvGrpSpPr>
          <p:cNvPr id="47" name="Group 46">
            <a:extLst>
              <a:ext uri="{FF2B5EF4-FFF2-40B4-BE49-F238E27FC236}">
                <a16:creationId xmlns:a16="http://schemas.microsoft.com/office/drawing/2014/main" id="{0AC607A8-212F-4703-8D7F-B22636A6C8FE}"/>
              </a:ext>
            </a:extLst>
          </p:cNvPr>
          <p:cNvGrpSpPr/>
          <p:nvPr/>
        </p:nvGrpSpPr>
        <p:grpSpPr>
          <a:xfrm>
            <a:off x="3221067" y="2368613"/>
            <a:ext cx="1066565" cy="1002560"/>
            <a:chOff x="386215" y="966161"/>
            <a:chExt cx="1809196" cy="1889818"/>
          </a:xfrm>
        </p:grpSpPr>
        <p:pic>
          <p:nvPicPr>
            <p:cNvPr id="10" name="Picture 9">
              <a:extLst>
                <a:ext uri="{FF2B5EF4-FFF2-40B4-BE49-F238E27FC236}">
                  <a16:creationId xmlns:a16="http://schemas.microsoft.com/office/drawing/2014/main" id="{8765AB62-EEF8-49B2-ACBD-258050CCE63D}"/>
                </a:ext>
              </a:extLst>
            </p:cNvPr>
            <p:cNvPicPr>
              <a:picLocks noChangeAspect="1"/>
            </p:cNvPicPr>
            <p:nvPr/>
          </p:nvPicPr>
          <p:blipFill>
            <a:blip r:embed="rId6"/>
            <a:stretch>
              <a:fillRect/>
            </a:stretch>
          </p:blipFill>
          <p:spPr>
            <a:xfrm>
              <a:off x="644330" y="966161"/>
              <a:ext cx="1510599" cy="1152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2" name="TextBox 41">
              <a:extLst>
                <a:ext uri="{FF2B5EF4-FFF2-40B4-BE49-F238E27FC236}">
                  <a16:creationId xmlns:a16="http://schemas.microsoft.com/office/drawing/2014/main" id="{E393DBCE-86E5-417D-AE20-8D3FAEB96F3A}"/>
                </a:ext>
              </a:extLst>
            </p:cNvPr>
            <p:cNvSpPr txBox="1"/>
            <p:nvPr/>
          </p:nvSpPr>
          <p:spPr>
            <a:xfrm>
              <a:off x="386215" y="2323246"/>
              <a:ext cx="1809196" cy="532733"/>
            </a:xfrm>
            <a:prstGeom prst="rect">
              <a:avLst/>
            </a:prstGeom>
            <a:noFill/>
          </p:spPr>
          <p:txBody>
            <a:bodyPr wrap="square" rtlCol="0">
              <a:spAutoFit/>
            </a:bodyPr>
            <a:lstStyle/>
            <a:p>
              <a:pPr algn="ctr"/>
              <a:r>
                <a:rPr lang="en-US" sz="1200" dirty="0"/>
                <a:t>T Factor</a:t>
              </a:r>
            </a:p>
          </p:txBody>
        </p:sp>
      </p:grpSp>
      <p:sp>
        <p:nvSpPr>
          <p:cNvPr id="55" name="TextBox 54">
            <a:extLst>
              <a:ext uri="{FF2B5EF4-FFF2-40B4-BE49-F238E27FC236}">
                <a16:creationId xmlns:a16="http://schemas.microsoft.com/office/drawing/2014/main" id="{33D13B9B-8336-44BC-BFD0-62513B6EF399}"/>
              </a:ext>
            </a:extLst>
          </p:cNvPr>
          <p:cNvSpPr txBox="1"/>
          <p:nvPr/>
        </p:nvSpPr>
        <p:spPr>
          <a:xfrm>
            <a:off x="2184992" y="2864191"/>
            <a:ext cx="1066566" cy="276999"/>
          </a:xfrm>
          <a:prstGeom prst="rect">
            <a:avLst/>
          </a:prstGeom>
          <a:noFill/>
        </p:spPr>
        <p:txBody>
          <a:bodyPr wrap="square" rtlCol="0">
            <a:spAutoFit/>
          </a:bodyPr>
          <a:lstStyle/>
          <a:p>
            <a:r>
              <a:rPr lang="en-US" sz="1200"/>
              <a:t>Additional soil</a:t>
            </a:r>
          </a:p>
        </p:txBody>
      </p:sp>
      <p:cxnSp>
        <p:nvCxnSpPr>
          <p:cNvPr id="69" name="Straight Arrow Connector 68">
            <a:extLst>
              <a:ext uri="{FF2B5EF4-FFF2-40B4-BE49-F238E27FC236}">
                <a16:creationId xmlns:a16="http://schemas.microsoft.com/office/drawing/2014/main" id="{2090212B-2E31-4A9A-B50A-C62CE94AEE3B}"/>
              </a:ext>
            </a:extLst>
          </p:cNvPr>
          <p:cNvCxnSpPr>
            <a:cxnSpLocks/>
          </p:cNvCxnSpPr>
          <p:nvPr/>
        </p:nvCxnSpPr>
        <p:spPr>
          <a:xfrm>
            <a:off x="5807256" y="5029444"/>
            <a:ext cx="0" cy="456956"/>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9BAEF1E-136B-45A8-8C92-A4421FFCF41B}"/>
              </a:ext>
            </a:extLst>
          </p:cNvPr>
          <p:cNvSpPr/>
          <p:nvPr/>
        </p:nvSpPr>
        <p:spPr>
          <a:xfrm>
            <a:off x="3870357" y="4145771"/>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Water Availability</a:t>
            </a:r>
          </a:p>
        </p:txBody>
      </p:sp>
      <p:sp>
        <p:nvSpPr>
          <p:cNvPr id="74" name="Rectangle 73">
            <a:extLst>
              <a:ext uri="{FF2B5EF4-FFF2-40B4-BE49-F238E27FC236}">
                <a16:creationId xmlns:a16="http://schemas.microsoft.com/office/drawing/2014/main" id="{83B5E73B-46CD-42B5-A04F-0927F8FE2BE7}"/>
              </a:ext>
            </a:extLst>
          </p:cNvPr>
          <p:cNvSpPr/>
          <p:nvPr/>
        </p:nvSpPr>
        <p:spPr>
          <a:xfrm>
            <a:off x="4861493" y="4149515"/>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Oxygen Availability</a:t>
            </a:r>
          </a:p>
        </p:txBody>
      </p:sp>
      <p:sp>
        <p:nvSpPr>
          <p:cNvPr id="75" name="Rectangle 74">
            <a:extLst>
              <a:ext uri="{FF2B5EF4-FFF2-40B4-BE49-F238E27FC236}">
                <a16:creationId xmlns:a16="http://schemas.microsoft.com/office/drawing/2014/main" id="{F961E393-EBE1-426F-AF74-0202C3AF9CA5}"/>
              </a:ext>
            </a:extLst>
          </p:cNvPr>
          <p:cNvSpPr/>
          <p:nvPr/>
        </p:nvSpPr>
        <p:spPr>
          <a:xfrm>
            <a:off x="5854017" y="4145773"/>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Availability</a:t>
            </a:r>
          </a:p>
        </p:txBody>
      </p:sp>
      <p:sp>
        <p:nvSpPr>
          <p:cNvPr id="76" name="Rectangle 75">
            <a:extLst>
              <a:ext uri="{FF2B5EF4-FFF2-40B4-BE49-F238E27FC236}">
                <a16:creationId xmlns:a16="http://schemas.microsoft.com/office/drawing/2014/main" id="{E8202CEA-76FA-4DEE-A6E1-234ECD0E7D98}"/>
              </a:ext>
            </a:extLst>
          </p:cNvPr>
          <p:cNvSpPr/>
          <p:nvPr/>
        </p:nvSpPr>
        <p:spPr>
          <a:xfrm>
            <a:off x="6811286" y="4151282"/>
            <a:ext cx="880256" cy="67445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Erosion Hazard</a:t>
            </a:r>
          </a:p>
        </p:txBody>
      </p:sp>
      <p:sp>
        <p:nvSpPr>
          <p:cNvPr id="77" name="Rectangle 76">
            <a:extLst>
              <a:ext uri="{FF2B5EF4-FFF2-40B4-BE49-F238E27FC236}">
                <a16:creationId xmlns:a16="http://schemas.microsoft.com/office/drawing/2014/main" id="{C3A62F62-D61C-418E-8C40-CE2E65B2DA09}"/>
              </a:ext>
            </a:extLst>
          </p:cNvPr>
          <p:cNvSpPr/>
          <p:nvPr/>
        </p:nvSpPr>
        <p:spPr>
          <a:xfrm>
            <a:off x="8795054" y="5493259"/>
            <a:ext cx="1199828" cy="869035"/>
          </a:xfrm>
          <a:prstGeom prst="rect">
            <a:avLst/>
          </a:prstGeom>
          <a:solidFill>
            <a:schemeClr val="accent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Suitability Classes</a:t>
            </a:r>
          </a:p>
        </p:txBody>
      </p:sp>
      <p:cxnSp>
        <p:nvCxnSpPr>
          <p:cNvPr id="107" name="Straight Arrow Connector 106">
            <a:extLst>
              <a:ext uri="{FF2B5EF4-FFF2-40B4-BE49-F238E27FC236}">
                <a16:creationId xmlns:a16="http://schemas.microsoft.com/office/drawing/2014/main" id="{C27DD916-18AA-474D-A1BC-55A76F684C48}"/>
              </a:ext>
            </a:extLst>
          </p:cNvPr>
          <p:cNvCxnSpPr>
            <a:cxnSpLocks/>
          </p:cNvCxnSpPr>
          <p:nvPr/>
        </p:nvCxnSpPr>
        <p:spPr>
          <a:xfrm>
            <a:off x="6808459" y="5953710"/>
            <a:ext cx="1806222" cy="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130" name="Group 129">
            <a:extLst>
              <a:ext uri="{FF2B5EF4-FFF2-40B4-BE49-F238E27FC236}">
                <a16:creationId xmlns:a16="http://schemas.microsoft.com/office/drawing/2014/main" id="{440439DC-921D-4170-A65D-F1EA238DF3AD}"/>
              </a:ext>
            </a:extLst>
          </p:cNvPr>
          <p:cNvGrpSpPr/>
          <p:nvPr/>
        </p:nvGrpSpPr>
        <p:grpSpPr>
          <a:xfrm>
            <a:off x="2794358" y="816315"/>
            <a:ext cx="914400" cy="914400"/>
            <a:chOff x="7966336" y="892134"/>
            <a:chExt cx="1584273" cy="1646512"/>
          </a:xfrm>
        </p:grpSpPr>
        <p:pic>
          <p:nvPicPr>
            <p:cNvPr id="131" name="Picture 130">
              <a:extLst>
                <a:ext uri="{FF2B5EF4-FFF2-40B4-BE49-F238E27FC236}">
                  <a16:creationId xmlns:a16="http://schemas.microsoft.com/office/drawing/2014/main" id="{ADC720AB-4A43-4E3E-8765-50D1C883CF8A}"/>
                </a:ext>
              </a:extLst>
            </p:cNvPr>
            <p:cNvPicPr>
              <a:picLocks noChangeAspect="1"/>
            </p:cNvPicPr>
            <p:nvPr/>
          </p:nvPicPr>
          <p:blipFill>
            <a:blip r:embed="rId7"/>
            <a:stretch>
              <a:fillRect/>
            </a:stretch>
          </p:blipFill>
          <p:spPr>
            <a:xfrm>
              <a:off x="8041849" y="892134"/>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2" name="TextBox 131">
              <a:extLst>
                <a:ext uri="{FF2B5EF4-FFF2-40B4-BE49-F238E27FC236}">
                  <a16:creationId xmlns:a16="http://schemas.microsoft.com/office/drawing/2014/main" id="{C69471F9-C1E1-4216-949A-FF6A103E54D8}"/>
                </a:ext>
              </a:extLst>
            </p:cNvPr>
            <p:cNvSpPr txBox="1"/>
            <p:nvPr/>
          </p:nvSpPr>
          <p:spPr>
            <a:xfrm>
              <a:off x="7966336" y="2261647"/>
              <a:ext cx="1510599" cy="276999"/>
            </a:xfrm>
            <a:prstGeom prst="rect">
              <a:avLst/>
            </a:prstGeom>
            <a:noFill/>
          </p:spPr>
          <p:txBody>
            <a:bodyPr wrap="square" rtlCol="0">
              <a:spAutoFit/>
            </a:bodyPr>
            <a:lstStyle/>
            <a:p>
              <a:pPr algn="ctr"/>
              <a:r>
                <a:rPr lang="en-US" sz="1200"/>
                <a:t>Soil Data</a:t>
              </a:r>
            </a:p>
          </p:txBody>
        </p:sp>
      </p:grpSp>
      <p:pic>
        <p:nvPicPr>
          <p:cNvPr id="133" name="Picture 132">
            <a:extLst>
              <a:ext uri="{FF2B5EF4-FFF2-40B4-BE49-F238E27FC236}">
                <a16:creationId xmlns:a16="http://schemas.microsoft.com/office/drawing/2014/main" id="{35497748-2474-4FD8-9F66-CD3BF1392D5B}"/>
              </a:ext>
            </a:extLst>
          </p:cNvPr>
          <p:cNvPicPr>
            <a:picLocks noChangeAspect="1"/>
          </p:cNvPicPr>
          <p:nvPr/>
        </p:nvPicPr>
        <p:blipFill>
          <a:blip r:embed="rId8"/>
          <a:stretch>
            <a:fillRect/>
          </a:stretch>
        </p:blipFill>
        <p:spPr>
          <a:xfrm>
            <a:off x="2222960" y="2387423"/>
            <a:ext cx="914400" cy="63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4" name="Rectangle 133">
            <a:extLst>
              <a:ext uri="{FF2B5EF4-FFF2-40B4-BE49-F238E27FC236}">
                <a16:creationId xmlns:a16="http://schemas.microsoft.com/office/drawing/2014/main" id="{EDFA4E5D-C406-4047-A3D9-C12E520B3BD0}"/>
              </a:ext>
            </a:extLst>
          </p:cNvPr>
          <p:cNvSpPr/>
          <p:nvPr/>
        </p:nvSpPr>
        <p:spPr>
          <a:xfrm>
            <a:off x="9221669" y="816315"/>
            <a:ext cx="868680" cy="690631"/>
          </a:xfrm>
          <a:prstGeom prst="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NRCS</a:t>
            </a:r>
          </a:p>
        </p:txBody>
      </p:sp>
      <p:sp>
        <p:nvSpPr>
          <p:cNvPr id="138" name="TextBox 137">
            <a:extLst>
              <a:ext uri="{FF2B5EF4-FFF2-40B4-BE49-F238E27FC236}">
                <a16:creationId xmlns:a16="http://schemas.microsoft.com/office/drawing/2014/main" id="{F028E5AA-CDA7-4425-9B2E-A307F755F498}"/>
              </a:ext>
            </a:extLst>
          </p:cNvPr>
          <p:cNvSpPr txBox="1"/>
          <p:nvPr/>
        </p:nvSpPr>
        <p:spPr>
          <a:xfrm>
            <a:off x="8651464" y="1529731"/>
            <a:ext cx="2185517" cy="276999"/>
          </a:xfrm>
          <a:prstGeom prst="rect">
            <a:avLst/>
          </a:prstGeom>
          <a:noFill/>
        </p:spPr>
        <p:txBody>
          <a:bodyPr wrap="square" rtlCol="0">
            <a:spAutoFit/>
          </a:bodyPr>
          <a:lstStyle/>
          <a:p>
            <a:r>
              <a:rPr lang="en-US" sz="1200" dirty="0"/>
              <a:t>Proximal/Remote Sensing Data</a:t>
            </a:r>
          </a:p>
        </p:txBody>
      </p:sp>
      <p:cxnSp>
        <p:nvCxnSpPr>
          <p:cNvPr id="139" name="Straight Arrow Connector 138">
            <a:extLst>
              <a:ext uri="{FF2B5EF4-FFF2-40B4-BE49-F238E27FC236}">
                <a16:creationId xmlns:a16="http://schemas.microsoft.com/office/drawing/2014/main" id="{CA824253-C501-4E6B-B4B2-5C0BE16565E6}"/>
              </a:ext>
            </a:extLst>
          </p:cNvPr>
          <p:cNvCxnSpPr>
            <a:cxnSpLocks/>
          </p:cNvCxnSpPr>
          <p:nvPr/>
        </p:nvCxnSpPr>
        <p:spPr>
          <a:xfrm>
            <a:off x="9656009" y="1799522"/>
            <a:ext cx="0" cy="271415"/>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391BCE6-A41A-4BE9-A741-9FDD46033999}"/>
              </a:ext>
            </a:extLst>
          </p:cNvPr>
          <p:cNvCxnSpPr>
            <a:cxnSpLocks/>
          </p:cNvCxnSpPr>
          <p:nvPr/>
        </p:nvCxnSpPr>
        <p:spPr>
          <a:xfrm>
            <a:off x="3182882" y="1854696"/>
            <a:ext cx="0" cy="227053"/>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E8522D62-E83F-4B61-A7F0-9759E2F5F642}"/>
              </a:ext>
            </a:extLst>
          </p:cNvPr>
          <p:cNvSpPr txBox="1"/>
          <p:nvPr/>
        </p:nvSpPr>
        <p:spPr>
          <a:xfrm>
            <a:off x="2250478" y="3101251"/>
            <a:ext cx="847935" cy="276999"/>
          </a:xfrm>
          <a:prstGeom prst="rect">
            <a:avLst/>
          </a:prstGeom>
          <a:noFill/>
        </p:spPr>
        <p:txBody>
          <a:bodyPr wrap="square" rtlCol="0">
            <a:spAutoFit/>
          </a:bodyPr>
          <a:lstStyle/>
          <a:p>
            <a:r>
              <a:rPr lang="en-US" sz="1200" dirty="0"/>
              <a:t>Kw Factor</a:t>
            </a:r>
          </a:p>
        </p:txBody>
      </p:sp>
      <p:cxnSp>
        <p:nvCxnSpPr>
          <p:cNvPr id="172" name="Connector: Elbow 171">
            <a:extLst>
              <a:ext uri="{FF2B5EF4-FFF2-40B4-BE49-F238E27FC236}">
                <a16:creationId xmlns:a16="http://schemas.microsoft.com/office/drawing/2014/main" id="{3125DDAD-61D0-40AA-8F73-A4E893997ECA}"/>
              </a:ext>
            </a:extLst>
          </p:cNvPr>
          <p:cNvCxnSpPr>
            <a:cxnSpLocks/>
            <a:stCxn id="20" idx="2"/>
          </p:cNvCxnSpPr>
          <p:nvPr/>
        </p:nvCxnSpPr>
        <p:spPr>
          <a:xfrm rot="5400000">
            <a:off x="8285638" y="3058574"/>
            <a:ext cx="1018834" cy="181370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EE9BB5B-8040-4BA3-B11C-A198219740D6}"/>
              </a:ext>
            </a:extLst>
          </p:cNvPr>
          <p:cNvCxnSpPr/>
          <p:nvPr/>
        </p:nvCxnSpPr>
        <p:spPr>
          <a:xfrm>
            <a:off x="2123580" y="3601156"/>
            <a:ext cx="1409842" cy="873689"/>
          </a:xfrm>
          <a:prstGeom prst="bentConnector3">
            <a:avLst>
              <a:gd name="adj1" fmla="val 35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A935101-B554-49B2-840F-3919BB86DCA7}"/>
              </a:ext>
            </a:extLst>
          </p:cNvPr>
          <p:cNvSpPr txBox="1"/>
          <p:nvPr/>
        </p:nvSpPr>
        <p:spPr>
          <a:xfrm>
            <a:off x="2629231" y="1998810"/>
            <a:ext cx="1317092" cy="369332"/>
          </a:xfrm>
          <a:prstGeom prst="rect">
            <a:avLst/>
          </a:prstGeom>
          <a:noFill/>
        </p:spPr>
        <p:txBody>
          <a:bodyPr wrap="none" rtlCol="0">
            <a:spAutoFit/>
          </a:bodyPr>
          <a:lstStyle/>
          <a:p>
            <a:r>
              <a:rPr lang="en-US" dirty="0"/>
              <a:t>Aggregation</a:t>
            </a:r>
          </a:p>
        </p:txBody>
      </p:sp>
      <p:pic>
        <p:nvPicPr>
          <p:cNvPr id="185" name="Picture 2" descr="image">
            <a:extLst>
              <a:ext uri="{FF2B5EF4-FFF2-40B4-BE49-F238E27FC236}">
                <a16:creationId xmlns:a16="http://schemas.microsoft.com/office/drawing/2014/main" id="{839FC084-28A1-46AF-900C-1239FC1FC5F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349" t="56787" r="13777" b="10260"/>
          <a:stretch/>
        </p:blipFill>
        <p:spPr bwMode="auto">
          <a:xfrm>
            <a:off x="10451739" y="4587105"/>
            <a:ext cx="1505039" cy="171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6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C76DE33C-8546-4A24-90E2-E83BE2751076}"/>
              </a:ext>
            </a:extLst>
          </p:cNvPr>
          <p:cNvSpPr txBox="1"/>
          <p:nvPr/>
        </p:nvSpPr>
        <p:spPr>
          <a:xfrm>
            <a:off x="10018816" y="1345701"/>
            <a:ext cx="2173184" cy="4968238"/>
          </a:xfrm>
          <a:prstGeom prst="rect">
            <a:avLst/>
          </a:prstGeom>
          <a:solidFill>
            <a:schemeClr val="bg1"/>
          </a:solidFill>
        </p:spPr>
        <p:txBody>
          <a:bodyPr wrap="square" rtlCol="0">
            <a:spAutoFit/>
          </a:bodyPr>
          <a:lstStyle/>
          <a:p>
            <a:endParaRPr lang="en-US" dirty="0"/>
          </a:p>
        </p:txBody>
      </p:sp>
      <p:sp>
        <p:nvSpPr>
          <p:cNvPr id="4" name="Oval 3">
            <a:extLst>
              <a:ext uri="{FF2B5EF4-FFF2-40B4-BE49-F238E27FC236}">
                <a16:creationId xmlns:a16="http://schemas.microsoft.com/office/drawing/2014/main" id="{AA91517D-2371-4C99-BF06-176668D4E370}"/>
              </a:ext>
            </a:extLst>
          </p:cNvPr>
          <p:cNvSpPr/>
          <p:nvPr/>
        </p:nvSpPr>
        <p:spPr>
          <a:xfrm>
            <a:off x="4861493" y="5595283"/>
            <a:ext cx="1841089" cy="71685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Runoff Model</a:t>
            </a:r>
          </a:p>
        </p:txBody>
      </p:sp>
      <p:grpSp>
        <p:nvGrpSpPr>
          <p:cNvPr id="46" name="Group 45">
            <a:extLst>
              <a:ext uri="{FF2B5EF4-FFF2-40B4-BE49-F238E27FC236}">
                <a16:creationId xmlns:a16="http://schemas.microsoft.com/office/drawing/2014/main" id="{589A6C25-5126-4412-ADB5-7DDD67C3DB88}"/>
              </a:ext>
            </a:extLst>
          </p:cNvPr>
          <p:cNvGrpSpPr/>
          <p:nvPr/>
        </p:nvGrpSpPr>
        <p:grpSpPr>
          <a:xfrm>
            <a:off x="9720876" y="2394830"/>
            <a:ext cx="978454" cy="1046798"/>
            <a:chOff x="1231320" y="894358"/>
            <a:chExt cx="1813650" cy="2502093"/>
          </a:xfrm>
        </p:grpSpPr>
        <p:pic>
          <p:nvPicPr>
            <p:cNvPr id="14" name="Picture 13">
              <a:extLst>
                <a:ext uri="{FF2B5EF4-FFF2-40B4-BE49-F238E27FC236}">
                  <a16:creationId xmlns:a16="http://schemas.microsoft.com/office/drawing/2014/main" id="{FFB63BC3-56D1-4D2C-9E06-632BB3289925}"/>
                </a:ext>
              </a:extLst>
            </p:cNvPr>
            <p:cNvPicPr>
              <a:picLocks noChangeAspect="1"/>
            </p:cNvPicPr>
            <p:nvPr/>
          </p:nvPicPr>
          <p:blipFill>
            <a:blip r:embed="rId3"/>
            <a:stretch>
              <a:fillRect/>
            </a:stretch>
          </p:blipFill>
          <p:spPr>
            <a:xfrm>
              <a:off x="1366656" y="894358"/>
              <a:ext cx="1508761" cy="1398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6893740D-D375-450B-9C36-E00327EADCEA}"/>
                </a:ext>
              </a:extLst>
            </p:cNvPr>
            <p:cNvSpPr txBox="1"/>
            <p:nvPr/>
          </p:nvSpPr>
          <p:spPr>
            <a:xfrm>
              <a:off x="1231320" y="2292963"/>
              <a:ext cx="1813650" cy="1103488"/>
            </a:xfrm>
            <a:prstGeom prst="rect">
              <a:avLst/>
            </a:prstGeom>
            <a:noFill/>
          </p:spPr>
          <p:txBody>
            <a:bodyPr wrap="square" rtlCol="0">
              <a:spAutoFit/>
            </a:bodyPr>
            <a:lstStyle/>
            <a:p>
              <a:pPr algn="ctr"/>
              <a:r>
                <a:rPr lang="en-US" sz="1200"/>
                <a:t>Stream Power Index</a:t>
              </a:r>
            </a:p>
          </p:txBody>
        </p:sp>
      </p:grpSp>
      <p:grpSp>
        <p:nvGrpSpPr>
          <p:cNvPr id="45" name="Group 44">
            <a:extLst>
              <a:ext uri="{FF2B5EF4-FFF2-40B4-BE49-F238E27FC236}">
                <a16:creationId xmlns:a16="http://schemas.microsoft.com/office/drawing/2014/main" id="{67FD39C5-CB87-4FDC-8455-C5A553ECDF46}"/>
              </a:ext>
            </a:extLst>
          </p:cNvPr>
          <p:cNvGrpSpPr/>
          <p:nvPr/>
        </p:nvGrpSpPr>
        <p:grpSpPr>
          <a:xfrm>
            <a:off x="5867155" y="2377406"/>
            <a:ext cx="1060005" cy="1299948"/>
            <a:chOff x="4176856" y="903111"/>
            <a:chExt cx="1749008" cy="2658662"/>
          </a:xfrm>
        </p:grpSpPr>
        <p:pic>
          <p:nvPicPr>
            <p:cNvPr id="16" name="Picture 15">
              <a:extLst>
                <a:ext uri="{FF2B5EF4-FFF2-40B4-BE49-F238E27FC236}">
                  <a16:creationId xmlns:a16="http://schemas.microsoft.com/office/drawing/2014/main" id="{B80879E5-74E8-4377-99FC-45548E42F004}"/>
                </a:ext>
              </a:extLst>
            </p:cNvPr>
            <p:cNvPicPr>
              <a:picLocks noChangeAspect="1"/>
            </p:cNvPicPr>
            <p:nvPr/>
          </p:nvPicPr>
          <p:blipFill>
            <a:blip r:embed="rId4"/>
            <a:stretch>
              <a:fillRect/>
            </a:stretch>
          </p:blipFill>
          <p:spPr>
            <a:xfrm>
              <a:off x="4221248" y="903111"/>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7018EEDC-2CDB-46D7-B6DA-F9FD56C9D7D8}"/>
                </a:ext>
              </a:extLst>
            </p:cNvPr>
            <p:cNvSpPr txBox="1"/>
            <p:nvPr/>
          </p:nvSpPr>
          <p:spPr>
            <a:xfrm>
              <a:off x="4176856" y="2239893"/>
              <a:ext cx="1749008" cy="1321880"/>
            </a:xfrm>
            <a:prstGeom prst="rect">
              <a:avLst/>
            </a:prstGeom>
            <a:noFill/>
          </p:spPr>
          <p:txBody>
            <a:bodyPr wrap="square" rtlCol="0">
              <a:spAutoFit/>
            </a:bodyPr>
            <a:lstStyle/>
            <a:p>
              <a:pPr algn="ctr"/>
              <a:r>
                <a:rPr lang="en-US" sz="1200"/>
                <a:t>Near Real time Precipitation</a:t>
              </a:r>
            </a:p>
          </p:txBody>
        </p:sp>
      </p:grpSp>
      <p:grpSp>
        <p:nvGrpSpPr>
          <p:cNvPr id="49" name="Group 48">
            <a:extLst>
              <a:ext uri="{FF2B5EF4-FFF2-40B4-BE49-F238E27FC236}">
                <a16:creationId xmlns:a16="http://schemas.microsoft.com/office/drawing/2014/main" id="{8B299E3F-452D-496F-9A3F-131DBCB92134}"/>
              </a:ext>
            </a:extLst>
          </p:cNvPr>
          <p:cNvGrpSpPr/>
          <p:nvPr/>
        </p:nvGrpSpPr>
        <p:grpSpPr>
          <a:xfrm>
            <a:off x="7487338" y="2376321"/>
            <a:ext cx="1244473" cy="938441"/>
            <a:chOff x="2143096" y="2699260"/>
            <a:chExt cx="2055883" cy="1912676"/>
          </a:xfrm>
        </p:grpSpPr>
        <p:sp>
          <p:nvSpPr>
            <p:cNvPr id="32" name="TextBox 31">
              <a:extLst>
                <a:ext uri="{FF2B5EF4-FFF2-40B4-BE49-F238E27FC236}">
                  <a16:creationId xmlns:a16="http://schemas.microsoft.com/office/drawing/2014/main" id="{6FC23DBA-D0D9-45D7-89DA-C1272471F5B1}"/>
                </a:ext>
              </a:extLst>
            </p:cNvPr>
            <p:cNvSpPr txBox="1"/>
            <p:nvPr/>
          </p:nvSpPr>
          <p:spPr>
            <a:xfrm>
              <a:off x="2143096" y="4047373"/>
              <a:ext cx="2055883" cy="564563"/>
            </a:xfrm>
            <a:prstGeom prst="rect">
              <a:avLst/>
            </a:prstGeom>
            <a:noFill/>
          </p:spPr>
          <p:txBody>
            <a:bodyPr wrap="square" rtlCol="0">
              <a:spAutoFit/>
            </a:bodyPr>
            <a:lstStyle/>
            <a:p>
              <a:pPr algn="ctr"/>
              <a:r>
                <a:rPr lang="en-US" sz="1200"/>
                <a:t>Flow Direction</a:t>
              </a:r>
            </a:p>
          </p:txBody>
        </p:sp>
        <p:pic>
          <p:nvPicPr>
            <p:cNvPr id="34" name="Picture 33">
              <a:extLst>
                <a:ext uri="{FF2B5EF4-FFF2-40B4-BE49-F238E27FC236}">
                  <a16:creationId xmlns:a16="http://schemas.microsoft.com/office/drawing/2014/main" id="{BDF23B13-46F6-455C-AC09-8415004AA5FB}"/>
                </a:ext>
              </a:extLst>
            </p:cNvPr>
            <p:cNvPicPr>
              <a:picLocks noChangeAspect="1"/>
            </p:cNvPicPr>
            <p:nvPr/>
          </p:nvPicPr>
          <p:blipFill>
            <a:blip r:embed="rId5"/>
            <a:stretch>
              <a:fillRect/>
            </a:stretch>
          </p:blipFill>
          <p:spPr>
            <a:xfrm>
              <a:off x="2480443" y="2699260"/>
              <a:ext cx="1508760" cy="1240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48" name="Group 47">
            <a:extLst>
              <a:ext uri="{FF2B5EF4-FFF2-40B4-BE49-F238E27FC236}">
                <a16:creationId xmlns:a16="http://schemas.microsoft.com/office/drawing/2014/main" id="{BEA94D90-0871-45D8-BFA0-C1ACF7252BE7}"/>
              </a:ext>
            </a:extLst>
          </p:cNvPr>
          <p:cNvGrpSpPr/>
          <p:nvPr/>
        </p:nvGrpSpPr>
        <p:grpSpPr>
          <a:xfrm>
            <a:off x="10718299" y="2373415"/>
            <a:ext cx="1119335" cy="869815"/>
            <a:chOff x="513544" y="2723001"/>
            <a:chExt cx="2019111" cy="1946073"/>
          </a:xfrm>
        </p:grpSpPr>
        <p:sp>
          <p:nvSpPr>
            <p:cNvPr id="31" name="TextBox 30">
              <a:extLst>
                <a:ext uri="{FF2B5EF4-FFF2-40B4-BE49-F238E27FC236}">
                  <a16:creationId xmlns:a16="http://schemas.microsoft.com/office/drawing/2014/main" id="{2B3CFA9B-CA3B-4187-AD4D-AD5F3AA807CF}"/>
                </a:ext>
              </a:extLst>
            </p:cNvPr>
            <p:cNvSpPr txBox="1"/>
            <p:nvPr/>
          </p:nvSpPr>
          <p:spPr>
            <a:xfrm>
              <a:off x="513544" y="4049333"/>
              <a:ext cx="2019111" cy="619741"/>
            </a:xfrm>
            <a:prstGeom prst="rect">
              <a:avLst/>
            </a:prstGeom>
            <a:noFill/>
          </p:spPr>
          <p:txBody>
            <a:bodyPr wrap="square" rtlCol="0">
              <a:spAutoFit/>
            </a:bodyPr>
            <a:lstStyle/>
            <a:p>
              <a:r>
                <a:rPr lang="en-US" sz="1200"/>
                <a:t>Slope Degrees</a:t>
              </a:r>
            </a:p>
          </p:txBody>
        </p:sp>
        <p:pic>
          <p:nvPicPr>
            <p:cNvPr id="36" name="Picture 35">
              <a:extLst>
                <a:ext uri="{FF2B5EF4-FFF2-40B4-BE49-F238E27FC236}">
                  <a16:creationId xmlns:a16="http://schemas.microsoft.com/office/drawing/2014/main" id="{DC8C40EB-C35B-4F66-BEC2-F1F70D4464C3}"/>
                </a:ext>
              </a:extLst>
            </p:cNvPr>
            <p:cNvPicPr>
              <a:picLocks noChangeAspect="1"/>
            </p:cNvPicPr>
            <p:nvPr/>
          </p:nvPicPr>
          <p:blipFill rotWithShape="1">
            <a:blip r:embed="rId6"/>
            <a:srcRect r="8874"/>
            <a:stretch/>
          </p:blipFill>
          <p:spPr>
            <a:xfrm>
              <a:off x="644330" y="2723001"/>
              <a:ext cx="1508760" cy="1280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50" name="Group 49">
            <a:extLst>
              <a:ext uri="{FF2B5EF4-FFF2-40B4-BE49-F238E27FC236}">
                <a16:creationId xmlns:a16="http://schemas.microsoft.com/office/drawing/2014/main" id="{100119DA-A5D9-4660-9748-C475A15777CF}"/>
              </a:ext>
            </a:extLst>
          </p:cNvPr>
          <p:cNvGrpSpPr/>
          <p:nvPr/>
        </p:nvGrpSpPr>
        <p:grpSpPr>
          <a:xfrm>
            <a:off x="8722769" y="2376344"/>
            <a:ext cx="1000262" cy="946149"/>
            <a:chOff x="4314062" y="2719065"/>
            <a:chExt cx="1724531" cy="1866100"/>
          </a:xfrm>
        </p:grpSpPr>
        <p:pic>
          <p:nvPicPr>
            <p:cNvPr id="40" name="Picture 39">
              <a:extLst>
                <a:ext uri="{FF2B5EF4-FFF2-40B4-BE49-F238E27FC236}">
                  <a16:creationId xmlns:a16="http://schemas.microsoft.com/office/drawing/2014/main" id="{D625D1AA-65DC-4012-B106-31B95E5E15E9}"/>
                </a:ext>
              </a:extLst>
            </p:cNvPr>
            <p:cNvPicPr>
              <a:picLocks noChangeAspect="1"/>
            </p:cNvPicPr>
            <p:nvPr/>
          </p:nvPicPr>
          <p:blipFill>
            <a:blip r:embed="rId7"/>
            <a:stretch>
              <a:fillRect/>
            </a:stretch>
          </p:blipFill>
          <p:spPr>
            <a:xfrm>
              <a:off x="4381800" y="2719065"/>
              <a:ext cx="1508760" cy="1190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TextBox 40">
              <a:extLst>
                <a:ext uri="{FF2B5EF4-FFF2-40B4-BE49-F238E27FC236}">
                  <a16:creationId xmlns:a16="http://schemas.microsoft.com/office/drawing/2014/main" id="{4D412525-854E-41BB-B2C7-B3A32B624E7F}"/>
                </a:ext>
              </a:extLst>
            </p:cNvPr>
            <p:cNvSpPr txBox="1"/>
            <p:nvPr/>
          </p:nvSpPr>
          <p:spPr>
            <a:xfrm>
              <a:off x="4314062" y="4038837"/>
              <a:ext cx="1724531" cy="546328"/>
            </a:xfrm>
            <a:prstGeom prst="rect">
              <a:avLst/>
            </a:prstGeom>
            <a:noFill/>
          </p:spPr>
          <p:txBody>
            <a:bodyPr wrap="square" rtlCol="0">
              <a:spAutoFit/>
            </a:bodyPr>
            <a:lstStyle/>
            <a:p>
              <a:r>
                <a:rPr lang="en-US" sz="1200"/>
                <a:t>Slope Length</a:t>
              </a:r>
            </a:p>
          </p:txBody>
        </p:sp>
      </p:grpSp>
      <p:grpSp>
        <p:nvGrpSpPr>
          <p:cNvPr id="47" name="Group 46">
            <a:extLst>
              <a:ext uri="{FF2B5EF4-FFF2-40B4-BE49-F238E27FC236}">
                <a16:creationId xmlns:a16="http://schemas.microsoft.com/office/drawing/2014/main" id="{0AC607A8-212F-4703-8D7F-B22636A6C8FE}"/>
              </a:ext>
            </a:extLst>
          </p:cNvPr>
          <p:cNvGrpSpPr/>
          <p:nvPr/>
        </p:nvGrpSpPr>
        <p:grpSpPr>
          <a:xfrm>
            <a:off x="4685401" y="2374237"/>
            <a:ext cx="1066565" cy="912654"/>
            <a:chOff x="386215" y="966161"/>
            <a:chExt cx="1809196" cy="1755240"/>
          </a:xfrm>
        </p:grpSpPr>
        <p:pic>
          <p:nvPicPr>
            <p:cNvPr id="10" name="Picture 9">
              <a:extLst>
                <a:ext uri="{FF2B5EF4-FFF2-40B4-BE49-F238E27FC236}">
                  <a16:creationId xmlns:a16="http://schemas.microsoft.com/office/drawing/2014/main" id="{8765AB62-EEF8-49B2-ACBD-258050CCE63D}"/>
                </a:ext>
              </a:extLst>
            </p:cNvPr>
            <p:cNvPicPr>
              <a:picLocks noChangeAspect="1"/>
            </p:cNvPicPr>
            <p:nvPr/>
          </p:nvPicPr>
          <p:blipFill>
            <a:blip r:embed="rId8"/>
            <a:stretch>
              <a:fillRect/>
            </a:stretch>
          </p:blipFill>
          <p:spPr>
            <a:xfrm>
              <a:off x="644330" y="966161"/>
              <a:ext cx="1510599" cy="1152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2" name="TextBox 41">
              <a:extLst>
                <a:ext uri="{FF2B5EF4-FFF2-40B4-BE49-F238E27FC236}">
                  <a16:creationId xmlns:a16="http://schemas.microsoft.com/office/drawing/2014/main" id="{E393DBCE-86E5-417D-AE20-8D3FAEB96F3A}"/>
                </a:ext>
              </a:extLst>
            </p:cNvPr>
            <p:cNvSpPr txBox="1"/>
            <p:nvPr/>
          </p:nvSpPr>
          <p:spPr>
            <a:xfrm>
              <a:off x="386215" y="2216911"/>
              <a:ext cx="1809196" cy="504490"/>
            </a:xfrm>
            <a:prstGeom prst="rect">
              <a:avLst/>
            </a:prstGeom>
            <a:noFill/>
          </p:spPr>
          <p:txBody>
            <a:bodyPr wrap="square" rtlCol="0">
              <a:spAutoFit/>
            </a:bodyPr>
            <a:lstStyle/>
            <a:p>
              <a:pPr algn="ctr"/>
              <a:r>
                <a:rPr lang="en-US" sz="1200"/>
                <a:t>Soil Moisture</a:t>
              </a:r>
            </a:p>
          </p:txBody>
        </p:sp>
      </p:grpSp>
      <p:grpSp>
        <p:nvGrpSpPr>
          <p:cNvPr id="52" name="Group 51">
            <a:extLst>
              <a:ext uri="{FF2B5EF4-FFF2-40B4-BE49-F238E27FC236}">
                <a16:creationId xmlns:a16="http://schemas.microsoft.com/office/drawing/2014/main" id="{C6A109F6-3951-4236-83A4-AFD481037536}"/>
              </a:ext>
            </a:extLst>
          </p:cNvPr>
          <p:cNvGrpSpPr/>
          <p:nvPr/>
        </p:nvGrpSpPr>
        <p:grpSpPr>
          <a:xfrm>
            <a:off x="9057206" y="848936"/>
            <a:ext cx="1375056" cy="1036474"/>
            <a:chOff x="9614169" y="881157"/>
            <a:chExt cx="2308345" cy="1853173"/>
          </a:xfrm>
        </p:grpSpPr>
        <p:pic>
          <p:nvPicPr>
            <p:cNvPr id="38" name="Picture 37">
              <a:extLst>
                <a:ext uri="{FF2B5EF4-FFF2-40B4-BE49-F238E27FC236}">
                  <a16:creationId xmlns:a16="http://schemas.microsoft.com/office/drawing/2014/main" id="{D6B54749-5E82-4E7D-896E-F7DCCD78B1B2}"/>
                </a:ext>
              </a:extLst>
            </p:cNvPr>
            <p:cNvPicPr>
              <a:picLocks noChangeAspect="1"/>
            </p:cNvPicPr>
            <p:nvPr/>
          </p:nvPicPr>
          <p:blipFill>
            <a:blip r:embed="rId9"/>
            <a:stretch>
              <a:fillRect/>
            </a:stretch>
          </p:blipFill>
          <p:spPr>
            <a:xfrm>
              <a:off x="10017517" y="881157"/>
              <a:ext cx="1513659" cy="1242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 name="TextBox 50">
              <a:extLst>
                <a:ext uri="{FF2B5EF4-FFF2-40B4-BE49-F238E27FC236}">
                  <a16:creationId xmlns:a16="http://schemas.microsoft.com/office/drawing/2014/main" id="{BC6818C4-9481-4807-8733-FF1A98011BBF}"/>
                </a:ext>
              </a:extLst>
            </p:cNvPr>
            <p:cNvSpPr txBox="1"/>
            <p:nvPr/>
          </p:nvSpPr>
          <p:spPr>
            <a:xfrm>
              <a:off x="9614169" y="2239067"/>
              <a:ext cx="2308345" cy="495263"/>
            </a:xfrm>
            <a:prstGeom prst="rect">
              <a:avLst/>
            </a:prstGeom>
            <a:noFill/>
          </p:spPr>
          <p:txBody>
            <a:bodyPr wrap="square" rtlCol="0">
              <a:spAutoFit/>
            </a:bodyPr>
            <a:lstStyle/>
            <a:p>
              <a:r>
                <a:rPr lang="en-US" sz="1200"/>
                <a:t>3 Meter Elevation</a:t>
              </a:r>
            </a:p>
          </p:txBody>
        </p:sp>
      </p:grpSp>
      <p:sp>
        <p:nvSpPr>
          <p:cNvPr id="55" name="TextBox 54">
            <a:extLst>
              <a:ext uri="{FF2B5EF4-FFF2-40B4-BE49-F238E27FC236}">
                <a16:creationId xmlns:a16="http://schemas.microsoft.com/office/drawing/2014/main" id="{33D13B9B-8336-44BC-BFD0-62513B6EF399}"/>
              </a:ext>
            </a:extLst>
          </p:cNvPr>
          <p:cNvSpPr txBox="1"/>
          <p:nvPr/>
        </p:nvSpPr>
        <p:spPr>
          <a:xfrm>
            <a:off x="2184992" y="2864191"/>
            <a:ext cx="1066566" cy="276999"/>
          </a:xfrm>
          <a:prstGeom prst="rect">
            <a:avLst/>
          </a:prstGeom>
          <a:noFill/>
        </p:spPr>
        <p:txBody>
          <a:bodyPr wrap="square" rtlCol="0">
            <a:spAutoFit/>
          </a:bodyPr>
          <a:lstStyle/>
          <a:p>
            <a:r>
              <a:rPr lang="en-US" sz="1200"/>
              <a:t>Additional soil</a:t>
            </a:r>
          </a:p>
        </p:txBody>
      </p:sp>
      <p:cxnSp>
        <p:nvCxnSpPr>
          <p:cNvPr id="69" name="Straight Arrow Connector 68">
            <a:extLst>
              <a:ext uri="{FF2B5EF4-FFF2-40B4-BE49-F238E27FC236}">
                <a16:creationId xmlns:a16="http://schemas.microsoft.com/office/drawing/2014/main" id="{2090212B-2E31-4A9A-B50A-C62CE94AEE3B}"/>
              </a:ext>
            </a:extLst>
          </p:cNvPr>
          <p:cNvCxnSpPr>
            <a:cxnSpLocks/>
          </p:cNvCxnSpPr>
          <p:nvPr/>
        </p:nvCxnSpPr>
        <p:spPr>
          <a:xfrm>
            <a:off x="5807256" y="5029444"/>
            <a:ext cx="0" cy="456956"/>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0F81CAC-5919-477B-8778-898180B27173}"/>
              </a:ext>
            </a:extLst>
          </p:cNvPr>
          <p:cNvCxnSpPr>
            <a:cxnSpLocks/>
          </p:cNvCxnSpPr>
          <p:nvPr/>
        </p:nvCxnSpPr>
        <p:spPr>
          <a:xfrm>
            <a:off x="9755368" y="1874146"/>
            <a:ext cx="0" cy="22100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9BAEF1E-136B-45A8-8C92-A4421FFCF41B}"/>
              </a:ext>
            </a:extLst>
          </p:cNvPr>
          <p:cNvSpPr/>
          <p:nvPr/>
        </p:nvSpPr>
        <p:spPr>
          <a:xfrm>
            <a:off x="3870357" y="4145771"/>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Water Availability</a:t>
            </a:r>
          </a:p>
        </p:txBody>
      </p:sp>
      <p:sp>
        <p:nvSpPr>
          <p:cNvPr id="74" name="Rectangle 73">
            <a:extLst>
              <a:ext uri="{FF2B5EF4-FFF2-40B4-BE49-F238E27FC236}">
                <a16:creationId xmlns:a16="http://schemas.microsoft.com/office/drawing/2014/main" id="{83B5E73B-46CD-42B5-A04F-0927F8FE2BE7}"/>
              </a:ext>
            </a:extLst>
          </p:cNvPr>
          <p:cNvSpPr/>
          <p:nvPr/>
        </p:nvSpPr>
        <p:spPr>
          <a:xfrm>
            <a:off x="4861493" y="4149515"/>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Oxygen Availability</a:t>
            </a:r>
          </a:p>
        </p:txBody>
      </p:sp>
      <p:sp>
        <p:nvSpPr>
          <p:cNvPr id="75" name="Rectangle 74">
            <a:extLst>
              <a:ext uri="{FF2B5EF4-FFF2-40B4-BE49-F238E27FC236}">
                <a16:creationId xmlns:a16="http://schemas.microsoft.com/office/drawing/2014/main" id="{F961E393-EBE1-426F-AF74-0202C3AF9CA5}"/>
              </a:ext>
            </a:extLst>
          </p:cNvPr>
          <p:cNvSpPr/>
          <p:nvPr/>
        </p:nvSpPr>
        <p:spPr>
          <a:xfrm>
            <a:off x="5854017" y="4145773"/>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Availability</a:t>
            </a:r>
          </a:p>
        </p:txBody>
      </p:sp>
      <p:sp>
        <p:nvSpPr>
          <p:cNvPr id="76" name="Rectangle 75">
            <a:extLst>
              <a:ext uri="{FF2B5EF4-FFF2-40B4-BE49-F238E27FC236}">
                <a16:creationId xmlns:a16="http://schemas.microsoft.com/office/drawing/2014/main" id="{E8202CEA-76FA-4DEE-A6E1-234ECD0E7D98}"/>
              </a:ext>
            </a:extLst>
          </p:cNvPr>
          <p:cNvSpPr/>
          <p:nvPr/>
        </p:nvSpPr>
        <p:spPr>
          <a:xfrm>
            <a:off x="6811286" y="4151282"/>
            <a:ext cx="880256" cy="67445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Erosion Hazard</a:t>
            </a:r>
          </a:p>
        </p:txBody>
      </p:sp>
      <p:sp>
        <p:nvSpPr>
          <p:cNvPr id="77" name="Rectangle 76">
            <a:extLst>
              <a:ext uri="{FF2B5EF4-FFF2-40B4-BE49-F238E27FC236}">
                <a16:creationId xmlns:a16="http://schemas.microsoft.com/office/drawing/2014/main" id="{C3A62F62-D61C-418E-8C40-CE2E65B2DA09}"/>
              </a:ext>
            </a:extLst>
          </p:cNvPr>
          <p:cNvSpPr/>
          <p:nvPr/>
        </p:nvSpPr>
        <p:spPr>
          <a:xfrm>
            <a:off x="8795054" y="5493259"/>
            <a:ext cx="1199828" cy="869035"/>
          </a:xfrm>
          <a:prstGeom prst="rect">
            <a:avLst/>
          </a:prstGeom>
          <a:solidFill>
            <a:schemeClr val="accent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Suitability Classes</a:t>
            </a:r>
          </a:p>
        </p:txBody>
      </p:sp>
      <p:cxnSp>
        <p:nvCxnSpPr>
          <p:cNvPr id="80" name="Straight Arrow Connector 79">
            <a:extLst>
              <a:ext uri="{FF2B5EF4-FFF2-40B4-BE49-F238E27FC236}">
                <a16:creationId xmlns:a16="http://schemas.microsoft.com/office/drawing/2014/main" id="{E457E5CE-8730-4066-9438-0821C0396EAC}"/>
              </a:ext>
            </a:extLst>
          </p:cNvPr>
          <p:cNvCxnSpPr>
            <a:cxnSpLocks/>
          </p:cNvCxnSpPr>
          <p:nvPr/>
        </p:nvCxnSpPr>
        <p:spPr>
          <a:xfrm>
            <a:off x="5762476" y="3389397"/>
            <a:ext cx="0" cy="601669"/>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C27DD916-18AA-474D-A1BC-55A76F684C48}"/>
              </a:ext>
            </a:extLst>
          </p:cNvPr>
          <p:cNvCxnSpPr>
            <a:cxnSpLocks/>
          </p:cNvCxnSpPr>
          <p:nvPr/>
        </p:nvCxnSpPr>
        <p:spPr>
          <a:xfrm>
            <a:off x="6808459" y="5953710"/>
            <a:ext cx="1806222" cy="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26B07C8F-83EE-4B70-A133-4C2E32B5B49F}"/>
              </a:ext>
            </a:extLst>
          </p:cNvPr>
          <p:cNvGrpSpPr/>
          <p:nvPr/>
        </p:nvGrpSpPr>
        <p:grpSpPr>
          <a:xfrm>
            <a:off x="993907" y="2362126"/>
            <a:ext cx="978711" cy="995087"/>
            <a:chOff x="5989887" y="957715"/>
            <a:chExt cx="1614872" cy="1865576"/>
          </a:xfrm>
        </p:grpSpPr>
        <p:pic>
          <p:nvPicPr>
            <p:cNvPr id="128" name="Picture 127">
              <a:extLst>
                <a:ext uri="{FF2B5EF4-FFF2-40B4-BE49-F238E27FC236}">
                  <a16:creationId xmlns:a16="http://schemas.microsoft.com/office/drawing/2014/main" id="{DE2A73B6-7BF7-46AE-9183-5990B01ED6E7}"/>
                </a:ext>
              </a:extLst>
            </p:cNvPr>
            <p:cNvPicPr>
              <a:picLocks noChangeAspect="1"/>
            </p:cNvPicPr>
            <p:nvPr/>
          </p:nvPicPr>
          <p:blipFill>
            <a:blip r:embed="rId10"/>
            <a:stretch>
              <a:fillRect/>
            </a:stretch>
          </p:blipFill>
          <p:spPr>
            <a:xfrm>
              <a:off x="6095999" y="957715"/>
              <a:ext cx="1508760" cy="1195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9" name="TextBox 128">
              <a:extLst>
                <a:ext uri="{FF2B5EF4-FFF2-40B4-BE49-F238E27FC236}">
                  <a16:creationId xmlns:a16="http://schemas.microsoft.com/office/drawing/2014/main" id="{1247C843-8123-4EA5-8A7A-A2BAB9AA2AD0}"/>
                </a:ext>
              </a:extLst>
            </p:cNvPr>
            <p:cNvSpPr txBox="1"/>
            <p:nvPr/>
          </p:nvSpPr>
          <p:spPr>
            <a:xfrm>
              <a:off x="5989887" y="2303977"/>
              <a:ext cx="1508759" cy="519314"/>
            </a:xfrm>
            <a:prstGeom prst="rect">
              <a:avLst/>
            </a:prstGeom>
            <a:noFill/>
          </p:spPr>
          <p:txBody>
            <a:bodyPr wrap="square" rtlCol="0">
              <a:spAutoFit/>
            </a:bodyPr>
            <a:lstStyle/>
            <a:p>
              <a:pPr algn="ctr"/>
              <a:r>
                <a:rPr lang="en-US" sz="1200"/>
                <a:t>Soil Depth</a:t>
              </a:r>
            </a:p>
          </p:txBody>
        </p:sp>
      </p:grpSp>
      <p:grpSp>
        <p:nvGrpSpPr>
          <p:cNvPr id="130" name="Group 129">
            <a:extLst>
              <a:ext uri="{FF2B5EF4-FFF2-40B4-BE49-F238E27FC236}">
                <a16:creationId xmlns:a16="http://schemas.microsoft.com/office/drawing/2014/main" id="{440439DC-921D-4170-A65D-F1EA238DF3AD}"/>
              </a:ext>
            </a:extLst>
          </p:cNvPr>
          <p:cNvGrpSpPr/>
          <p:nvPr/>
        </p:nvGrpSpPr>
        <p:grpSpPr>
          <a:xfrm>
            <a:off x="1699379" y="811962"/>
            <a:ext cx="914400" cy="914400"/>
            <a:chOff x="7966336" y="892134"/>
            <a:chExt cx="1584273" cy="1646512"/>
          </a:xfrm>
        </p:grpSpPr>
        <p:pic>
          <p:nvPicPr>
            <p:cNvPr id="131" name="Picture 130">
              <a:extLst>
                <a:ext uri="{FF2B5EF4-FFF2-40B4-BE49-F238E27FC236}">
                  <a16:creationId xmlns:a16="http://schemas.microsoft.com/office/drawing/2014/main" id="{ADC720AB-4A43-4E3E-8765-50D1C883CF8A}"/>
                </a:ext>
              </a:extLst>
            </p:cNvPr>
            <p:cNvPicPr>
              <a:picLocks noChangeAspect="1"/>
            </p:cNvPicPr>
            <p:nvPr/>
          </p:nvPicPr>
          <p:blipFill>
            <a:blip r:embed="rId11"/>
            <a:stretch>
              <a:fillRect/>
            </a:stretch>
          </p:blipFill>
          <p:spPr>
            <a:xfrm>
              <a:off x="8041849" y="892134"/>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2" name="TextBox 131">
              <a:extLst>
                <a:ext uri="{FF2B5EF4-FFF2-40B4-BE49-F238E27FC236}">
                  <a16:creationId xmlns:a16="http://schemas.microsoft.com/office/drawing/2014/main" id="{C69471F9-C1E1-4216-949A-FF6A103E54D8}"/>
                </a:ext>
              </a:extLst>
            </p:cNvPr>
            <p:cNvSpPr txBox="1"/>
            <p:nvPr/>
          </p:nvSpPr>
          <p:spPr>
            <a:xfrm>
              <a:off x="7966336" y="2261647"/>
              <a:ext cx="1510599" cy="276999"/>
            </a:xfrm>
            <a:prstGeom prst="rect">
              <a:avLst/>
            </a:prstGeom>
            <a:noFill/>
          </p:spPr>
          <p:txBody>
            <a:bodyPr wrap="square" rtlCol="0">
              <a:spAutoFit/>
            </a:bodyPr>
            <a:lstStyle/>
            <a:p>
              <a:pPr algn="ctr"/>
              <a:r>
                <a:rPr lang="en-US" sz="1200"/>
                <a:t>Soil Data</a:t>
              </a:r>
            </a:p>
          </p:txBody>
        </p:sp>
      </p:grpSp>
      <p:pic>
        <p:nvPicPr>
          <p:cNvPr id="133" name="Picture 132">
            <a:extLst>
              <a:ext uri="{FF2B5EF4-FFF2-40B4-BE49-F238E27FC236}">
                <a16:creationId xmlns:a16="http://schemas.microsoft.com/office/drawing/2014/main" id="{35497748-2474-4FD8-9F66-CD3BF1392D5B}"/>
              </a:ext>
            </a:extLst>
          </p:cNvPr>
          <p:cNvPicPr>
            <a:picLocks noChangeAspect="1"/>
          </p:cNvPicPr>
          <p:nvPr/>
        </p:nvPicPr>
        <p:blipFill>
          <a:blip r:embed="rId12"/>
          <a:stretch>
            <a:fillRect/>
          </a:stretch>
        </p:blipFill>
        <p:spPr>
          <a:xfrm>
            <a:off x="2222960" y="2344100"/>
            <a:ext cx="914400" cy="674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4" name="Rectangle 133">
            <a:extLst>
              <a:ext uri="{FF2B5EF4-FFF2-40B4-BE49-F238E27FC236}">
                <a16:creationId xmlns:a16="http://schemas.microsoft.com/office/drawing/2014/main" id="{EDFA4E5D-C406-4047-A3D9-C12E520B3BD0}"/>
              </a:ext>
            </a:extLst>
          </p:cNvPr>
          <p:cNvSpPr/>
          <p:nvPr/>
        </p:nvSpPr>
        <p:spPr>
          <a:xfrm>
            <a:off x="5352570" y="811962"/>
            <a:ext cx="868680" cy="690631"/>
          </a:xfrm>
          <a:prstGeom prst="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Various</a:t>
            </a:r>
          </a:p>
        </p:txBody>
      </p:sp>
      <p:sp>
        <p:nvSpPr>
          <p:cNvPr id="138" name="TextBox 137">
            <a:extLst>
              <a:ext uri="{FF2B5EF4-FFF2-40B4-BE49-F238E27FC236}">
                <a16:creationId xmlns:a16="http://schemas.microsoft.com/office/drawing/2014/main" id="{F028E5AA-CDA7-4425-9B2E-A307F755F498}"/>
              </a:ext>
            </a:extLst>
          </p:cNvPr>
          <p:cNvSpPr txBox="1"/>
          <p:nvPr/>
        </p:nvSpPr>
        <p:spPr>
          <a:xfrm>
            <a:off x="4790011" y="1531493"/>
            <a:ext cx="2185517" cy="276999"/>
          </a:xfrm>
          <a:prstGeom prst="rect">
            <a:avLst/>
          </a:prstGeom>
          <a:noFill/>
        </p:spPr>
        <p:txBody>
          <a:bodyPr wrap="square" rtlCol="0">
            <a:spAutoFit/>
          </a:bodyPr>
          <a:lstStyle/>
          <a:p>
            <a:r>
              <a:rPr lang="en-US" sz="1200"/>
              <a:t>Proximal/Remote Sensing Data</a:t>
            </a:r>
          </a:p>
        </p:txBody>
      </p:sp>
      <p:cxnSp>
        <p:nvCxnSpPr>
          <p:cNvPr id="139" name="Straight Arrow Connector 138">
            <a:extLst>
              <a:ext uri="{FF2B5EF4-FFF2-40B4-BE49-F238E27FC236}">
                <a16:creationId xmlns:a16="http://schemas.microsoft.com/office/drawing/2014/main" id="{CA824253-C501-4E6B-B4B2-5C0BE16565E6}"/>
              </a:ext>
            </a:extLst>
          </p:cNvPr>
          <p:cNvCxnSpPr>
            <a:cxnSpLocks/>
          </p:cNvCxnSpPr>
          <p:nvPr/>
        </p:nvCxnSpPr>
        <p:spPr>
          <a:xfrm>
            <a:off x="5751966" y="1854696"/>
            <a:ext cx="0" cy="349865"/>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391BCE6-A41A-4BE9-A741-9FDD46033999}"/>
              </a:ext>
            </a:extLst>
          </p:cNvPr>
          <p:cNvCxnSpPr>
            <a:cxnSpLocks/>
          </p:cNvCxnSpPr>
          <p:nvPr/>
        </p:nvCxnSpPr>
        <p:spPr>
          <a:xfrm>
            <a:off x="2135317" y="1854696"/>
            <a:ext cx="0" cy="227053"/>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E8522D62-E83F-4B61-A7F0-9759E2F5F642}"/>
              </a:ext>
            </a:extLst>
          </p:cNvPr>
          <p:cNvSpPr txBox="1"/>
          <p:nvPr/>
        </p:nvSpPr>
        <p:spPr>
          <a:xfrm>
            <a:off x="1992014" y="3094173"/>
            <a:ext cx="1559386" cy="276999"/>
          </a:xfrm>
          <a:prstGeom prst="rect">
            <a:avLst/>
          </a:prstGeom>
          <a:noFill/>
        </p:spPr>
        <p:txBody>
          <a:bodyPr wrap="square" rtlCol="0">
            <a:spAutoFit/>
          </a:bodyPr>
          <a:lstStyle/>
          <a:p>
            <a:r>
              <a:rPr lang="en-US" sz="1200"/>
              <a:t>Other Soil Properties</a:t>
            </a:r>
          </a:p>
        </p:txBody>
      </p:sp>
      <p:cxnSp>
        <p:nvCxnSpPr>
          <p:cNvPr id="172" name="Connector: Elbow 171">
            <a:extLst>
              <a:ext uri="{FF2B5EF4-FFF2-40B4-BE49-F238E27FC236}">
                <a16:creationId xmlns:a16="http://schemas.microsoft.com/office/drawing/2014/main" id="{3125DDAD-61D0-40AA-8F73-A4E893997ECA}"/>
              </a:ext>
            </a:extLst>
          </p:cNvPr>
          <p:cNvCxnSpPr/>
          <p:nvPr/>
        </p:nvCxnSpPr>
        <p:spPr>
          <a:xfrm rot="10800000" flipV="1">
            <a:off x="7888201" y="3378250"/>
            <a:ext cx="1813707" cy="1096595"/>
          </a:xfrm>
          <a:prstGeom prst="bentConnector3">
            <a:avLst>
              <a:gd name="adj1" fmla="val 20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EE9BB5B-8040-4BA3-B11C-A198219740D6}"/>
              </a:ext>
            </a:extLst>
          </p:cNvPr>
          <p:cNvCxnSpPr/>
          <p:nvPr/>
        </p:nvCxnSpPr>
        <p:spPr>
          <a:xfrm>
            <a:off x="2123580" y="3601156"/>
            <a:ext cx="1409842" cy="873689"/>
          </a:xfrm>
          <a:prstGeom prst="bentConnector3">
            <a:avLst>
              <a:gd name="adj1" fmla="val 35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A935101-B554-49B2-840F-3919BB86DCA7}"/>
              </a:ext>
            </a:extLst>
          </p:cNvPr>
          <p:cNvSpPr txBox="1"/>
          <p:nvPr/>
        </p:nvSpPr>
        <p:spPr>
          <a:xfrm>
            <a:off x="1499349" y="1951179"/>
            <a:ext cx="1317092" cy="369332"/>
          </a:xfrm>
          <a:prstGeom prst="rect">
            <a:avLst/>
          </a:prstGeom>
          <a:noFill/>
        </p:spPr>
        <p:txBody>
          <a:bodyPr wrap="none" rtlCol="0">
            <a:spAutoFit/>
          </a:bodyPr>
          <a:lstStyle/>
          <a:p>
            <a:r>
              <a:rPr lang="en-US"/>
              <a:t>Aggregation</a:t>
            </a:r>
          </a:p>
        </p:txBody>
      </p:sp>
      <p:sp>
        <p:nvSpPr>
          <p:cNvPr id="184" name="TextBox 183">
            <a:extLst>
              <a:ext uri="{FF2B5EF4-FFF2-40B4-BE49-F238E27FC236}">
                <a16:creationId xmlns:a16="http://schemas.microsoft.com/office/drawing/2014/main" id="{BA7918B5-DF37-46C5-94AD-2F88225EF77C}"/>
              </a:ext>
            </a:extLst>
          </p:cNvPr>
          <p:cNvSpPr txBox="1"/>
          <p:nvPr/>
        </p:nvSpPr>
        <p:spPr>
          <a:xfrm>
            <a:off x="9186246" y="1980480"/>
            <a:ext cx="1222066" cy="369332"/>
          </a:xfrm>
          <a:prstGeom prst="rect">
            <a:avLst/>
          </a:prstGeom>
          <a:noFill/>
        </p:spPr>
        <p:txBody>
          <a:bodyPr wrap="none" rtlCol="0">
            <a:spAutoFit/>
          </a:bodyPr>
          <a:lstStyle/>
          <a:p>
            <a:r>
              <a:rPr lang="en-US"/>
              <a:t>Derivatives</a:t>
            </a:r>
          </a:p>
        </p:txBody>
      </p:sp>
      <p:pic>
        <p:nvPicPr>
          <p:cNvPr id="185" name="Picture 2" descr="image">
            <a:extLst>
              <a:ext uri="{FF2B5EF4-FFF2-40B4-BE49-F238E27FC236}">
                <a16:creationId xmlns:a16="http://schemas.microsoft.com/office/drawing/2014/main" id="{839FC084-28A1-46AF-900C-1239FC1FC5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349" t="56787" r="13777" b="10260"/>
          <a:stretch/>
        </p:blipFill>
        <p:spPr bwMode="auto">
          <a:xfrm>
            <a:off x="10607857" y="4652017"/>
            <a:ext cx="1505039" cy="171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9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C763D-459F-456E-9E8F-B8B4D6A155AB}"/>
              </a:ext>
            </a:extLst>
          </p:cNvPr>
          <p:cNvSpPr txBox="1">
            <a:spLocks/>
          </p:cNvSpPr>
          <p:nvPr/>
        </p:nvSpPr>
        <p:spPr>
          <a:xfrm>
            <a:off x="959108" y="1578770"/>
            <a:ext cx="8971472" cy="4746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Provides that ability to access geospatial information needed to help make conservation planning decisions</a:t>
            </a: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Sensitive Area Analysis</a:t>
            </a:r>
          </a:p>
          <a:p>
            <a:pPr marL="457200" lvl="1" indent="0">
              <a:lnSpc>
                <a:spcPct val="100000"/>
              </a:lnSpc>
              <a:spcBef>
                <a:spcPts val="600"/>
              </a:spcBef>
              <a:spcAft>
                <a:spcPts val="1200"/>
              </a:spcAft>
              <a:buNone/>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lvl="1">
              <a:lnSpc>
                <a:spcPct val="100000"/>
              </a:lnSpc>
              <a:spcBef>
                <a:spcPts val="600"/>
              </a:spcBef>
              <a:spcAft>
                <a:spcPts val="1200"/>
              </a:spcAft>
              <a:buFont typeface="Courier New" panose="02070309020205020404" pitchFamily="49" charset="0"/>
              <a:buChar char="o"/>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marL="457200" lvl="1" indent="0">
              <a:lnSpc>
                <a:spcPct val="100000"/>
              </a:lnSpc>
              <a:spcBef>
                <a:spcPts val="600"/>
              </a:spcBef>
              <a:spcAft>
                <a:spcPts val="1200"/>
              </a:spcAft>
              <a:buNone/>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58D92A2-205C-46D3-BF3F-8C5EE19AA720}"/>
              </a:ext>
            </a:extLst>
          </p:cNvPr>
          <p:cNvSpPr txBox="1"/>
          <p:nvPr/>
        </p:nvSpPr>
        <p:spPr>
          <a:xfrm>
            <a:off x="0" y="73446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Planning Analysis </a:t>
            </a:r>
          </a:p>
        </p:txBody>
      </p:sp>
      <p:sp>
        <p:nvSpPr>
          <p:cNvPr id="4" name="Rectangle 2">
            <a:extLst>
              <a:ext uri="{FF2B5EF4-FFF2-40B4-BE49-F238E27FC236}">
                <a16:creationId xmlns:a16="http://schemas.microsoft.com/office/drawing/2014/main" id="{FDBAE5A6-A0A0-EE57-A04E-E36F8F92F10F}"/>
              </a:ext>
            </a:extLst>
          </p:cNvPr>
          <p:cNvSpPr>
            <a:spLocks noChangeArrowheads="1"/>
          </p:cNvSpPr>
          <p:nvPr/>
        </p:nvSpPr>
        <p:spPr bwMode="auto">
          <a:xfrm>
            <a:off x="1536583" y="3339783"/>
            <a:ext cx="633057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WQ Risk for subsurface nitrogen loss by Soil Map Unit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WQ Risk for surface nitrogen loss by Soil Map Unit</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WQ Risk for subsurface phosphorus loss by Soil Map Unit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WQ Risk for surface phosphorus loss by Soil Map Unit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WQ Risk for sediment loss by Soil Map Unit</a:t>
            </a:r>
          </a:p>
        </p:txBody>
      </p:sp>
    </p:spTree>
    <p:extLst>
      <p:ext uri="{BB962C8B-B14F-4D97-AF65-F5344CB8AC3E}">
        <p14:creationId xmlns:p14="http://schemas.microsoft.com/office/powerpoint/2010/main" val="17498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C763D-459F-456E-9E8F-B8B4D6A155AB}"/>
              </a:ext>
            </a:extLst>
          </p:cNvPr>
          <p:cNvSpPr txBox="1">
            <a:spLocks/>
          </p:cNvSpPr>
          <p:nvPr/>
        </p:nvSpPr>
        <p:spPr>
          <a:xfrm>
            <a:off x="959108" y="1578770"/>
            <a:ext cx="8971472" cy="4746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Provides that ability to access geospatial information needed to help make conservation planning decisions</a:t>
            </a: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Suitability Analysis</a:t>
            </a: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endParaRPr lang="en-US">
              <a:solidFill>
                <a:srgbClr val="000000"/>
              </a:solidFill>
              <a:latin typeface="Calibri" panose="020F0502020204030204"/>
            </a:endParaRP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rPr>
              <a:t>Productivity Analysis</a:t>
            </a: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10000"/>
              </a:lnSpc>
              <a:spcBef>
                <a:spcPts val="600"/>
              </a:spcBef>
              <a:spcAft>
                <a:spcPts val="1200"/>
              </a:spcAft>
              <a:buClrTx/>
              <a:buSzTx/>
              <a:buNone/>
              <a:tabLst/>
              <a:defRPr/>
            </a:pP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a:p>
            <a:pPr lvl="1">
              <a:lnSpc>
                <a:spcPct val="100000"/>
              </a:lnSpc>
              <a:spcBef>
                <a:spcPts val="600"/>
              </a:spcBef>
              <a:spcAft>
                <a:spcPts val="1200"/>
              </a:spcAft>
              <a:buFont typeface="Courier New" panose="02070309020205020404" pitchFamily="49" charset="0"/>
              <a:buChar char="o"/>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lvl="1">
              <a:lnSpc>
                <a:spcPct val="100000"/>
              </a:lnSpc>
              <a:spcBef>
                <a:spcPts val="600"/>
              </a:spcBef>
              <a:spcAft>
                <a:spcPts val="1200"/>
              </a:spcAft>
              <a:buFont typeface="Courier New" panose="02070309020205020404" pitchFamily="49" charset="0"/>
              <a:buChar char="o"/>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lvl="1">
              <a:lnSpc>
                <a:spcPct val="100000"/>
              </a:lnSpc>
              <a:spcBef>
                <a:spcPts val="600"/>
              </a:spcBef>
              <a:spcAft>
                <a:spcPts val="1200"/>
              </a:spcAft>
              <a:buFont typeface="Courier New" panose="02070309020205020404" pitchFamily="49" charset="0"/>
              <a:buChar char="o"/>
            </a:pPr>
            <a:endParaRPr kumimoji="0" lang="en-US" b="0" i="0" u="none" strike="noStrike" kern="1200" cap="none" spc="0" normalizeH="0" baseline="0" noProof="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10000"/>
              </a:lnSpc>
              <a:spcBef>
                <a:spcPts val="600"/>
              </a:spcBef>
              <a:spcAft>
                <a:spcPts val="120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58D92A2-205C-46D3-BF3F-8C5EE19AA720}"/>
              </a:ext>
            </a:extLst>
          </p:cNvPr>
          <p:cNvSpPr txBox="1"/>
          <p:nvPr/>
        </p:nvSpPr>
        <p:spPr>
          <a:xfrm>
            <a:off x="0" y="734464"/>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Planning Analysis </a:t>
            </a:r>
          </a:p>
        </p:txBody>
      </p:sp>
      <p:sp>
        <p:nvSpPr>
          <p:cNvPr id="4" name="Rectangle 2">
            <a:extLst>
              <a:ext uri="{FF2B5EF4-FFF2-40B4-BE49-F238E27FC236}">
                <a16:creationId xmlns:a16="http://schemas.microsoft.com/office/drawing/2014/main" id="{FDBAE5A6-A0A0-EE57-A04E-E36F8F92F10F}"/>
              </a:ext>
            </a:extLst>
          </p:cNvPr>
          <p:cNvSpPr>
            <a:spLocks noChangeArrowheads="1"/>
          </p:cNvSpPr>
          <p:nvPr/>
        </p:nvSpPr>
        <p:spPr bwMode="auto">
          <a:xfrm>
            <a:off x="1612083" y="3305751"/>
            <a:ext cx="28264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Short Leaf Pine Suitability</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Long Leaf Pine Suitability</a:t>
            </a:r>
          </a:p>
        </p:txBody>
      </p:sp>
      <p:sp>
        <p:nvSpPr>
          <p:cNvPr id="2" name="Rectangle 2">
            <a:extLst>
              <a:ext uri="{FF2B5EF4-FFF2-40B4-BE49-F238E27FC236}">
                <a16:creationId xmlns:a16="http://schemas.microsoft.com/office/drawing/2014/main" id="{B499108A-6852-C80B-CB5A-0AF90C7B4056}"/>
              </a:ext>
            </a:extLst>
          </p:cNvPr>
          <p:cNvSpPr>
            <a:spLocks noChangeArrowheads="1"/>
          </p:cNvSpPr>
          <p:nvPr/>
        </p:nvSpPr>
        <p:spPr bwMode="auto">
          <a:xfrm>
            <a:off x="1612082" y="4708111"/>
            <a:ext cx="25571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chemeClr val="tx1"/>
                </a:solidFill>
                <a:effectLst/>
                <a:latin typeface="Arial" panose="020B0604020202020204" pitchFamily="34" charset="0"/>
              </a:rPr>
              <a:t>Rangeland Productivity</a:t>
            </a:r>
          </a:p>
          <a:p>
            <a:pPr marL="0" marR="0" lvl="0" indent="0" algn="l" defTabSz="914400" rtl="0" eaLnBrk="0" fontAlgn="base" latinLnBrk="0" hangingPunct="0">
              <a:lnSpc>
                <a:spcPct val="100000"/>
              </a:lnSpc>
              <a:spcBef>
                <a:spcPct val="0"/>
              </a:spcBef>
              <a:spcAft>
                <a:spcPct val="0"/>
              </a:spcAft>
              <a:buClrTx/>
              <a:buSzTx/>
              <a:tabLst/>
            </a:pPr>
            <a:r>
              <a:rPr lang="en-US" altLang="en-US">
                <a:latin typeface="Arial" panose="020B0604020202020204" pitchFamily="34" charset="0"/>
              </a:rPr>
              <a:t>Crop Productivity Index</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15890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87807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Widescreen</PresentationFormat>
  <Paragraphs>105</Paragraphs>
  <Slides>14</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Courier New</vt:lpstr>
      <vt:lpstr>Georgia</vt:lpstr>
      <vt:lpstr>Segoe UI</vt:lpstr>
      <vt:lpstr>Times New Roman</vt:lpstr>
      <vt:lpstr>1_Office Theme</vt:lpstr>
      <vt:lpstr>1_Custom Design</vt:lpstr>
      <vt:lpstr>CCBI and Sensitive Areas Analysis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Rome, Travis - FPAC-BC, Fort Collins, CO</dc:creator>
  <cp:lastModifiedBy>Nemecek, Jason - NRCS - Fort Collins, CO</cp:lastModifiedBy>
  <cp:revision>2</cp:revision>
  <dcterms:created xsi:type="dcterms:W3CDTF">2023-02-07T23:07:06Z</dcterms:created>
  <dcterms:modified xsi:type="dcterms:W3CDTF">2023-02-16T18:55:25Z</dcterms:modified>
</cp:coreProperties>
</file>